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Nunito SemiBold"/>
      <p:regular r:id="rId26"/>
      <p:bold r:id="rId27"/>
      <p:italic r:id="rId28"/>
      <p:boldItalic r:id="rId29"/>
    </p:embeddedFon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7D8A7C-A64C-47C8-86BF-34C53830C2CC}">
  <a:tblStyle styleId="{4C7D8A7C-A64C-47C8-86BF-34C53830C2C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6FFF11A-231F-4432-A087-AD607CE2E6D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regular.fntdata"/><Relationship Id="rId25" Type="http://schemas.openxmlformats.org/officeDocument/2006/relationships/slide" Target="slides/slide20.xml"/><Relationship Id="rId28" Type="http://schemas.openxmlformats.org/officeDocument/2006/relationships/font" Target="fonts/NunitoSemiBold-italic.fntdata"/><Relationship Id="rId27" Type="http://schemas.openxmlformats.org/officeDocument/2006/relationships/font" Target="fonts/Nunito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de6f374b1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gade6f374b1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de6f374b1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de6f374b1_1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gade6f374b1_1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de6f374b1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de6f374b1_1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ade6f374b1_1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de6f374b1_1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de6f374b1_1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ade6f374b1_1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e6f374b1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e6f374b1_1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gade6f374b1_1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de6f374b1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de6f374b1_1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 name="Google Shape;295;gade6f374b1_1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e6f374b1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e6f374b1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2" name="Google Shape;302;gade6f374b1_1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de6f374b1_1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gade6f374b1_1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e6f374b1_1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gade6f374b1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de6f374b1_1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de6f374b1_1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6" name="Google Shape;336;gade6f374b1_1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de6f374b1_1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de6f374b1_1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7" name="Google Shape;347;gade6f374b1_1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ade6f374b1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ade6f374b1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ade6f374b1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de6f374b1_1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6" name="Google Shape;356;gade6f374b1_1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de6f374b1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de6f374b1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gade6f374b1_1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de6f374b1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de6f374b1_1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ade6f374b1_1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de6f374b1_1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de6f374b1_1_1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ade6f374b1_1_1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de6f374b1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de6f374b1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ade6f374b1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de6f374b1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de6f374b1_1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gade6f374b1_1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e6f374b1_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e6f374b1_1_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gade6f374b1_1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de6f374b1_1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de6f374b1_1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ade6f374b1_1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BGPzib5XaA6dFzm1ncm3xFMSNSPEMF6e/view" TargetMode="External"/><Relationship Id="rId4" Type="http://schemas.openxmlformats.org/officeDocument/2006/relationships/image" Target="../media/image22.jpg"/><Relationship Id="rId5" Type="http://schemas.openxmlformats.org/officeDocument/2006/relationships/hyperlink" Target="http://drive.google.com/file/d/1KAxyknSM9q0j-46J1cP1hQesiQ0qi1kD/view" TargetMode="External"/><Relationship Id="rId6"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rive.google.com/drive/folders/1JP4V9e5xEP49IutdhNa1CtgvQgdRYyPl?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Jj2GVgIoJIYztKMTgzUlNmQIGX4GN1-F/view" TargetMode="External"/><Relationship Id="rId4" Type="http://schemas.openxmlformats.org/officeDocument/2006/relationships/image" Target="../media/image28.jpg"/><Relationship Id="rId5"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2.jpg"/><Relationship Id="rId5" Type="http://schemas.openxmlformats.org/officeDocument/2006/relationships/image" Target="../media/image38.jpg"/><Relationship Id="rId6" Type="http://schemas.openxmlformats.org/officeDocument/2006/relationships/image" Target="../media/image35.jpg"/><Relationship Id="rId7" Type="http://schemas.openxmlformats.org/officeDocument/2006/relationships/image" Target="../media/image4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7.jpg"/><Relationship Id="rId4" Type="http://schemas.openxmlformats.org/officeDocument/2006/relationships/image" Target="../media/image36.jpg"/><Relationship Id="rId5" Type="http://schemas.openxmlformats.org/officeDocument/2006/relationships/image" Target="../media/image4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4.jpg"/><Relationship Id="rId4" Type="http://schemas.openxmlformats.org/officeDocument/2006/relationships/image" Target="../media/image40.jpg"/><Relationship Id="rId5"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1.jpg"/><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rive.google.com/drive/u/1/folders/14huATCJAJpfOWuKqR5aPL8xhDTr7qKp8" TargetMode="External"/><Relationship Id="rId4" Type="http://schemas.openxmlformats.org/officeDocument/2006/relationships/image" Target="../media/image25.jpg"/><Relationship Id="rId5" Type="http://schemas.openxmlformats.org/officeDocument/2006/relationships/image" Target="../media/image29.jpg"/><Relationship Id="rId6" Type="http://schemas.openxmlformats.org/officeDocument/2006/relationships/image" Target="../media/image43.jpg"/><Relationship Id="rId7"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KP6 Agent Feedback</a:t>
            </a:r>
            <a:endParaRPr/>
          </a:p>
        </p:txBody>
      </p:sp>
      <p:sp>
        <p:nvSpPr>
          <p:cNvPr id="166" name="Google Shape;166;p19"/>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200"/>
              <a:t>Mercy Langat</a:t>
            </a:r>
            <a:endParaRPr sz="2200"/>
          </a:p>
          <a:p>
            <a:pPr indent="0" lvl="0" marL="0" rtl="0" algn="l">
              <a:lnSpc>
                <a:spcPct val="90000"/>
              </a:lnSpc>
              <a:spcBef>
                <a:spcPts val="0"/>
              </a:spcBef>
              <a:spcAft>
                <a:spcPts val="0"/>
              </a:spcAft>
              <a:buClr>
                <a:schemeClr val="dk1"/>
              </a:buClr>
              <a:buSzPts val="2400"/>
              <a:buNone/>
            </a:pPr>
            <a:r>
              <a:t/>
            </a:r>
            <a:endParaRPr sz="2200"/>
          </a:p>
          <a:p>
            <a:pPr indent="0" lvl="0" marL="0" rtl="0" algn="l">
              <a:lnSpc>
                <a:spcPct val="90000"/>
              </a:lnSpc>
              <a:spcBef>
                <a:spcPts val="0"/>
              </a:spcBef>
              <a:spcAft>
                <a:spcPts val="0"/>
              </a:spcAft>
              <a:buClr>
                <a:schemeClr val="dk1"/>
              </a:buClr>
              <a:buSzPts val="2400"/>
              <a:buNone/>
            </a:pPr>
            <a:r>
              <a:rPr lang="en-US" sz="2200"/>
              <a:t>Charlton Omondi</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Fuel Dispensing</a:t>
            </a:r>
            <a:endParaRPr/>
          </a:p>
        </p:txBody>
      </p:sp>
      <p:sp>
        <p:nvSpPr>
          <p:cNvPr id="257" name="Google Shape;257;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58" name="Google Shape;258;p28"/>
          <p:cNvGraphicFramePr/>
          <p:nvPr/>
        </p:nvGraphicFramePr>
        <p:xfrm>
          <a:off x="215250" y="1225038"/>
          <a:ext cx="3000000" cy="3000000"/>
        </p:xfrm>
        <a:graphic>
          <a:graphicData uri="http://schemas.openxmlformats.org/drawingml/2006/table">
            <a:tbl>
              <a:tblPr>
                <a:noFill/>
                <a:tableStyleId>{E6FFF11A-231F-4432-A087-AD607CE2E6DD}</a:tableStyleId>
              </a:tblPr>
              <a:tblGrid>
                <a:gridCol w="2112225"/>
                <a:gridCol w="2112225"/>
                <a:gridCol w="2112225"/>
                <a:gridCol w="2112225"/>
              </a:tblGrid>
              <a:tr h="752575">
                <a:tc>
                  <a:txBody>
                    <a:bodyPr/>
                    <a:lstStyle/>
                    <a:p>
                      <a:pPr indent="0" lvl="0" marL="0" rtl="0" algn="l">
                        <a:spcBef>
                          <a:spcPts val="0"/>
                        </a:spcBef>
                        <a:spcAft>
                          <a:spcPts val="0"/>
                        </a:spcAft>
                        <a:buNone/>
                      </a:pPr>
                      <a:r>
                        <a:rPr b="1" lang="en-US">
                          <a:latin typeface="Nunito"/>
                          <a:ea typeface="Nunito"/>
                          <a:cs typeface="Nunito"/>
                          <a:sym typeface="Nunito"/>
                        </a:rPr>
                        <a:t>Feedback</a:t>
                      </a:r>
                      <a:endParaRPr b="1">
                        <a:latin typeface="Nunito"/>
                        <a:ea typeface="Nunito"/>
                        <a:cs typeface="Nunito"/>
                        <a:sym typeface="Nunito"/>
                      </a:endParaRPr>
                    </a:p>
                  </a:txBody>
                  <a:tcPr marT="91425" marB="91425" marR="91425" marL="91425">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No. of responding agents</a:t>
                      </a:r>
                      <a:endParaRPr b="1">
                        <a:latin typeface="Nunito"/>
                        <a:ea typeface="Nunito"/>
                        <a:cs typeface="Nunito"/>
                        <a:sym typeface="Nunito"/>
                      </a:endParaRPr>
                    </a:p>
                  </a:txBody>
                  <a:tcPr marT="91425" marB="91425" marR="91425" marL="91425">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Effect/User Perception</a:t>
                      </a:r>
                      <a:endParaRPr b="1">
                        <a:latin typeface="Nunito"/>
                        <a:ea typeface="Nunito"/>
                        <a:cs typeface="Nunito"/>
                        <a:sym typeface="Nunito"/>
                      </a:endParaRPr>
                    </a:p>
                  </a:txBody>
                  <a:tcPr marT="91425" marB="91425" marR="91425" marL="91425">
                    <a:lnB cap="flat" cmpd="sng" w="9525">
                      <a:solidFill>
                        <a:srgbClr val="000000"/>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Improvement Suggestion?</a:t>
                      </a:r>
                      <a:endParaRPr b="1">
                        <a:latin typeface="Nunito"/>
                        <a:ea typeface="Nunito"/>
                        <a:cs typeface="Nunito"/>
                        <a:sym typeface="Nunito"/>
                      </a:endParaRPr>
                    </a:p>
                  </a:txBody>
                  <a:tcPr marT="91425" marB="91425" marR="91425" marL="91425">
                    <a:lnB cap="flat" cmpd="sng" w="9525">
                      <a:solidFill>
                        <a:srgbClr val="000000"/>
                      </a:solidFill>
                      <a:prstDash val="solid"/>
                      <a:round/>
                      <a:headEnd len="sm" w="sm" type="none"/>
                      <a:tailEnd len="sm" w="sm" type="none"/>
                    </a:lnB>
                    <a:solidFill>
                      <a:srgbClr val="B7B7B7"/>
                    </a:solidFill>
                  </a:tcPr>
                </a:tc>
              </a:tr>
              <a:tr h="1143375">
                <a:tc>
                  <a:txBody>
                    <a:bodyPr/>
                    <a:lstStyle/>
                    <a:p>
                      <a:pPr indent="0" lvl="0" marL="0" rtl="0" algn="l">
                        <a:spcBef>
                          <a:spcPts val="0"/>
                        </a:spcBef>
                        <a:spcAft>
                          <a:spcPts val="0"/>
                        </a:spcAft>
                        <a:buNone/>
                      </a:pPr>
                      <a:r>
                        <a:rPr lang="en-US">
                          <a:latin typeface="Nunito"/>
                          <a:ea typeface="Nunito"/>
                          <a:cs typeface="Nunito"/>
                          <a:sym typeface="Nunito"/>
                        </a:rPr>
                        <a:t>Dispense rate too low and customers end up queueing during peak hours,</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3</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Agent/Customers think it’s because can is refilled upside down,</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9324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Customer unable to select purchase amount (greyed out)after a canister full error,</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Need to have an alternative at home incase they can’t access fuel</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221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Most customers send kids to refill canisters,</a:t>
                      </a:r>
                      <a:endParaRPr>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It is fun for kids to use,</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Incase there is a queue, kids can wait,</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25697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Canister difficult to dock and undock for some kids and older customers,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Agent has to always assist in this process that’s supposed to be self-service, affects their other activities,</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59" name="Google Shape;259;p28" title="VID20201125115422.mp4">
            <a:hlinkClick r:id="rId3"/>
          </p:cNvPr>
          <p:cNvPicPr preferRelativeResize="0"/>
          <p:nvPr/>
        </p:nvPicPr>
        <p:blipFill>
          <a:blip r:embed="rId4">
            <a:alphaModFix/>
          </a:blip>
          <a:stretch>
            <a:fillRect/>
          </a:stretch>
        </p:blipFill>
        <p:spPr>
          <a:xfrm>
            <a:off x="8930250" y="952525"/>
            <a:ext cx="3109349" cy="2376424"/>
          </a:xfrm>
          <a:prstGeom prst="rect">
            <a:avLst/>
          </a:prstGeom>
          <a:noFill/>
          <a:ln>
            <a:noFill/>
          </a:ln>
        </p:spPr>
      </p:pic>
      <p:pic>
        <p:nvPicPr>
          <p:cNvPr id="260" name="Google Shape;260;p28" title="VID20201119121543.mp4">
            <a:hlinkClick r:id="rId5"/>
          </p:cNvPr>
          <p:cNvPicPr preferRelativeResize="0"/>
          <p:nvPr/>
        </p:nvPicPr>
        <p:blipFill>
          <a:blip r:embed="rId6">
            <a:alphaModFix/>
          </a:blip>
          <a:stretch>
            <a:fillRect/>
          </a:stretch>
        </p:blipFill>
        <p:spPr>
          <a:xfrm>
            <a:off x="8930250" y="3656050"/>
            <a:ext cx="3109349" cy="2376424"/>
          </a:xfrm>
          <a:prstGeom prst="rect">
            <a:avLst/>
          </a:prstGeom>
          <a:noFill/>
          <a:ln>
            <a:noFill/>
          </a:ln>
        </p:spPr>
      </p:pic>
      <p:sp>
        <p:nvSpPr>
          <p:cNvPr id="261" name="Google Shape;261;p28"/>
          <p:cNvSpPr/>
          <p:nvPr/>
        </p:nvSpPr>
        <p:spPr>
          <a:xfrm>
            <a:off x="8908525" y="3383725"/>
            <a:ext cx="3021300" cy="19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100">
                <a:latin typeface="Nunito"/>
                <a:ea typeface="Nunito"/>
                <a:cs typeface="Nunito"/>
                <a:sym typeface="Nunito"/>
              </a:rPr>
              <a:t>Video 1: Agent staff assisting with can refill</a:t>
            </a:r>
            <a:endParaRPr i="1" sz="1100">
              <a:latin typeface="Nunito"/>
              <a:ea typeface="Nunito"/>
              <a:cs typeface="Nunito"/>
              <a:sym typeface="Nunito"/>
            </a:endParaRPr>
          </a:p>
        </p:txBody>
      </p:sp>
      <p:sp>
        <p:nvSpPr>
          <p:cNvPr id="262" name="Google Shape;262;p28"/>
          <p:cNvSpPr/>
          <p:nvPr/>
        </p:nvSpPr>
        <p:spPr>
          <a:xfrm>
            <a:off x="8908525" y="6109200"/>
            <a:ext cx="3021300" cy="19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100">
                <a:latin typeface="Nunito"/>
                <a:ea typeface="Nunito"/>
                <a:cs typeface="Nunito"/>
                <a:sym typeface="Nunito"/>
              </a:rPr>
              <a:t>Video 2: Kid refilling assited by an adult,</a:t>
            </a:r>
            <a:endParaRPr i="1" sz="11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Fuel Safety Features  &amp; Hazard Avoidance</a:t>
            </a:r>
            <a:endParaRPr/>
          </a:p>
        </p:txBody>
      </p:sp>
      <p:sp>
        <p:nvSpPr>
          <p:cNvPr id="269" name="Google Shape;269;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70" name="Google Shape;270;p29"/>
          <p:cNvGraphicFramePr/>
          <p:nvPr/>
        </p:nvGraphicFramePr>
        <p:xfrm>
          <a:off x="215250" y="1225038"/>
          <a:ext cx="3000000" cy="3000000"/>
        </p:xfrm>
        <a:graphic>
          <a:graphicData uri="http://schemas.openxmlformats.org/drawingml/2006/table">
            <a:tbl>
              <a:tblPr>
                <a:noFill/>
                <a:tableStyleId>{E6FFF11A-231F-4432-A087-AD607CE2E6DD}</a:tableStyleId>
              </a:tblPr>
              <a:tblGrid>
                <a:gridCol w="1894850"/>
                <a:gridCol w="1894850"/>
                <a:gridCol w="2056700"/>
                <a:gridCol w="1733050"/>
              </a:tblGrid>
              <a:tr h="712150">
                <a:tc>
                  <a:txBody>
                    <a:bodyPr/>
                    <a:lstStyle/>
                    <a:p>
                      <a:pPr indent="0" lvl="0" marL="0" rtl="0" algn="l">
                        <a:spcBef>
                          <a:spcPts val="0"/>
                        </a:spcBef>
                        <a:spcAft>
                          <a:spcPts val="0"/>
                        </a:spcAft>
                        <a:buNone/>
                      </a:pPr>
                      <a:r>
                        <a:rPr b="1" lang="en-US">
                          <a:latin typeface="Nunito"/>
                          <a:ea typeface="Nunito"/>
                          <a:cs typeface="Nunito"/>
                          <a:sym typeface="Nunito"/>
                        </a:rPr>
                        <a:t>Feedback</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No. of responding agents</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EFFECT/USER PERCEPTION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r>
              <a:tr h="1189475">
                <a:tc>
                  <a:txBody>
                    <a:bodyPr/>
                    <a:lstStyle/>
                    <a:p>
                      <a:pPr indent="0" lvl="0" marL="0" rtl="0" algn="l">
                        <a:spcBef>
                          <a:spcPts val="0"/>
                        </a:spcBef>
                        <a:spcAft>
                          <a:spcPts val="0"/>
                        </a:spcAft>
                        <a:buNone/>
                      </a:pPr>
                      <a:r>
                        <a:rPr lang="en-US" sz="1000">
                          <a:latin typeface="Nunito"/>
                          <a:ea typeface="Nunito"/>
                          <a:cs typeface="Nunito"/>
                          <a:sym typeface="Nunito"/>
                        </a:rPr>
                        <a:t>Emergency switch blocked with advert poster to prevent random customers switching the KP off</a:t>
                      </a:r>
                      <a:endParaRPr sz="10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000">
                          <a:latin typeface="Nunito"/>
                          <a:ea typeface="Nunito"/>
                          <a:cs typeface="Nunito"/>
                          <a:sym typeface="Nunito"/>
                        </a:rPr>
                        <a:t>1</a:t>
                      </a:r>
                      <a:endParaRPr sz="10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Button manipulation causes KP to go off inconveniencing refilling customers, has to call customer care to restart</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82325">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Emergency button secure - not tampered with so far</a:t>
                      </a:r>
                      <a:endParaRPr sz="10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000">
                          <a:solidFill>
                            <a:schemeClr val="dk1"/>
                          </a:solidFill>
                          <a:latin typeface="Nunito"/>
                          <a:ea typeface="Nunito"/>
                          <a:cs typeface="Nunito"/>
                          <a:sym typeface="Nunito"/>
                        </a:rPr>
                        <a:t>1</a:t>
                      </a:r>
                      <a:endParaRPr sz="1000">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Depending with KP placement inside store, cannot be accessed,</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81975">
                <a:tc>
                  <a:txBody>
                    <a:bodyPr/>
                    <a:lstStyle/>
                    <a:p>
                      <a:pPr indent="0" lvl="0" marL="0" rtl="0" algn="l">
                        <a:spcBef>
                          <a:spcPts val="0"/>
                        </a:spcBef>
                        <a:spcAft>
                          <a:spcPts val="0"/>
                        </a:spcAft>
                        <a:buNone/>
                      </a:pPr>
                      <a:r>
                        <a:rPr lang="en-US" sz="1000">
                          <a:latin typeface="Nunito"/>
                          <a:ea typeface="Nunito"/>
                          <a:cs typeface="Nunito"/>
                          <a:sym typeface="Nunito"/>
                        </a:rPr>
                        <a:t>Fuel spilling around docking area during refills</a:t>
                      </a:r>
                      <a:endParaRPr sz="10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81975">
                <a:tc>
                  <a:txBody>
                    <a:bodyPr/>
                    <a:lstStyle/>
                    <a:p>
                      <a:pPr indent="0" lvl="0" marL="0" rtl="0" algn="l">
                        <a:spcBef>
                          <a:spcPts val="0"/>
                        </a:spcBef>
                        <a:spcAft>
                          <a:spcPts val="0"/>
                        </a:spcAft>
                        <a:buNone/>
                      </a:pPr>
                      <a:r>
                        <a:rPr lang="en-US" sz="1000">
                          <a:latin typeface="Nunito"/>
                          <a:ea typeface="Nunito"/>
                          <a:cs typeface="Nunito"/>
                          <a:sym typeface="Nunito"/>
                        </a:rPr>
                        <a:t>Fire extinguisher availability/inspection?</a:t>
                      </a:r>
                      <a:endParaRPr sz="10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000">
                          <a:latin typeface="Nunito"/>
                          <a:ea typeface="Nunito"/>
                          <a:cs typeface="Nunito"/>
                          <a:sym typeface="Nunito"/>
                        </a:rPr>
                        <a:t>1</a:t>
                      </a:r>
                      <a:endParaRPr sz="10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Understanding that ethanol fires can be put out with water, </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Is fire extinguisher necessary? Does KOKO check post installation?</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71" name="Google Shape;271;p29"/>
          <p:cNvSpPr/>
          <p:nvPr/>
        </p:nvSpPr>
        <p:spPr>
          <a:xfrm>
            <a:off x="8106400" y="3086700"/>
            <a:ext cx="3626700" cy="68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100">
                <a:latin typeface="Nunito"/>
                <a:ea typeface="Nunito"/>
                <a:cs typeface="Nunito"/>
                <a:sym typeface="Nunito"/>
              </a:rPr>
              <a:t>Image</a:t>
            </a:r>
            <a:r>
              <a:rPr i="1" lang="en-US" sz="1100">
                <a:latin typeface="Nunito"/>
                <a:ea typeface="Nunito"/>
                <a:cs typeface="Nunito"/>
                <a:sym typeface="Nunito"/>
              </a:rPr>
              <a:t>: Agent blocked emergency switch with an ‘eazzy pay’ poster to prevent accidental/intentional </a:t>
            </a:r>
            <a:r>
              <a:rPr i="1" lang="en-US" sz="1100">
                <a:latin typeface="Nunito"/>
                <a:ea typeface="Nunito"/>
                <a:cs typeface="Nunito"/>
                <a:sym typeface="Nunito"/>
              </a:rPr>
              <a:t>switching</a:t>
            </a:r>
            <a:r>
              <a:rPr i="1" lang="en-US" sz="1100">
                <a:latin typeface="Nunito"/>
                <a:ea typeface="Nunito"/>
                <a:cs typeface="Nunito"/>
                <a:sym typeface="Nunito"/>
              </a:rPr>
              <a:t> by customers</a:t>
            </a:r>
            <a:endParaRPr i="1" sz="1100">
              <a:latin typeface="Nunito"/>
              <a:ea typeface="Nunito"/>
              <a:cs typeface="Nunito"/>
              <a:sym typeface="Nunito"/>
            </a:endParaRPr>
          </a:p>
        </p:txBody>
      </p:sp>
      <p:pic>
        <p:nvPicPr>
          <p:cNvPr id="272" name="Google Shape;272;p29"/>
          <p:cNvPicPr preferRelativeResize="0"/>
          <p:nvPr/>
        </p:nvPicPr>
        <p:blipFill>
          <a:blip r:embed="rId3">
            <a:alphaModFix/>
          </a:blip>
          <a:stretch>
            <a:fillRect/>
          </a:stretch>
        </p:blipFill>
        <p:spPr>
          <a:xfrm>
            <a:off x="8106350" y="1280675"/>
            <a:ext cx="3626803" cy="18134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Power Supply  &amp; Backup</a:t>
            </a:r>
            <a:endParaRPr/>
          </a:p>
        </p:txBody>
      </p:sp>
      <p:sp>
        <p:nvSpPr>
          <p:cNvPr id="279" name="Google Shape;279;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80" name="Google Shape;280;p30"/>
          <p:cNvGraphicFramePr/>
          <p:nvPr/>
        </p:nvGraphicFramePr>
        <p:xfrm>
          <a:off x="215250" y="1225038"/>
          <a:ext cx="3000000" cy="3000000"/>
        </p:xfrm>
        <a:graphic>
          <a:graphicData uri="http://schemas.openxmlformats.org/drawingml/2006/table">
            <a:tbl>
              <a:tblPr>
                <a:noFill/>
                <a:tableStyleId>{E6FFF11A-231F-4432-A087-AD607CE2E6DD}</a:tableStyleId>
              </a:tblPr>
              <a:tblGrid>
                <a:gridCol w="2619425"/>
                <a:gridCol w="2619425"/>
                <a:gridCol w="2619425"/>
                <a:gridCol w="2619425"/>
              </a:tblGrid>
              <a:tr h="606350">
                <a:tc>
                  <a:txBody>
                    <a:bodyPr/>
                    <a:lstStyle/>
                    <a:p>
                      <a:pPr indent="0" lvl="0" marL="0" rtl="0" algn="l">
                        <a:spcBef>
                          <a:spcPts val="0"/>
                        </a:spcBef>
                        <a:spcAft>
                          <a:spcPts val="0"/>
                        </a:spcAft>
                        <a:buNone/>
                      </a:pPr>
                      <a:r>
                        <a:rPr b="1" lang="en-US">
                          <a:latin typeface="Nunito"/>
                          <a:ea typeface="Nunito"/>
                          <a:cs typeface="Nunito"/>
                          <a:sym typeface="Nunito"/>
                        </a:rPr>
                        <a:t>Feedback</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No. of responding agents</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Effect/User Perception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Improvement Suggestions</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r>
              <a:tr h="1274275">
                <a:tc>
                  <a:txBody>
                    <a:bodyPr/>
                    <a:lstStyle/>
                    <a:p>
                      <a:pPr indent="0" lvl="0" marL="0" rtl="0" algn="l">
                        <a:spcBef>
                          <a:spcPts val="0"/>
                        </a:spcBef>
                        <a:spcAft>
                          <a:spcPts val="0"/>
                        </a:spcAft>
                        <a:buNone/>
                      </a:pPr>
                      <a:r>
                        <a:rPr lang="en-US">
                          <a:latin typeface="Nunito"/>
                          <a:ea typeface="Nunito"/>
                          <a:cs typeface="Nunito"/>
                          <a:sym typeface="Nunito"/>
                        </a:rPr>
                        <a:t>Multiple KPs in single location - Old KP (1 year + in shop)  lasts only 30 minutes on battery while recently added KP lasts up to 3 hours</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The longer a KP is operational, the more unreliable back-up power gets,</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6350">
                <a:tc>
                  <a:txBody>
                    <a:bodyPr/>
                    <a:lstStyle/>
                    <a:p>
                      <a:pPr indent="0" lvl="0" marL="0" rtl="0" algn="l">
                        <a:spcBef>
                          <a:spcPts val="0"/>
                        </a:spcBef>
                        <a:spcAft>
                          <a:spcPts val="0"/>
                        </a:spcAft>
                        <a:buNone/>
                      </a:pPr>
                      <a:r>
                        <a:rPr lang="en-US">
                          <a:latin typeface="Nunito"/>
                          <a:ea typeface="Nunito"/>
                          <a:cs typeface="Nunito"/>
                          <a:sym typeface="Nunito"/>
                        </a:rPr>
                        <a:t>Backup capacity sufficient during outages</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Minimum periods of outages</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12750">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Outages not frequent but has backup generator</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921225">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Screen  &amp; User Interface</a:t>
            </a:r>
            <a:endParaRPr/>
          </a:p>
        </p:txBody>
      </p:sp>
      <p:sp>
        <p:nvSpPr>
          <p:cNvPr id="287" name="Google Shape;287;p3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88" name="Google Shape;288;p31"/>
          <p:cNvGraphicFramePr/>
          <p:nvPr/>
        </p:nvGraphicFramePr>
        <p:xfrm>
          <a:off x="215250" y="1225038"/>
          <a:ext cx="3000000" cy="3000000"/>
        </p:xfrm>
        <a:graphic>
          <a:graphicData uri="http://schemas.openxmlformats.org/drawingml/2006/table">
            <a:tbl>
              <a:tblPr>
                <a:noFill/>
                <a:tableStyleId>{E6FFF11A-231F-4432-A087-AD607CE2E6DD}</a:tableStyleId>
              </a:tblPr>
              <a:tblGrid>
                <a:gridCol w="2569025"/>
                <a:gridCol w="2569025"/>
                <a:gridCol w="2120600"/>
                <a:gridCol w="1641275"/>
              </a:tblGrid>
              <a:tr h="670175">
                <a:tc>
                  <a:txBody>
                    <a:bodyPr/>
                    <a:lstStyle/>
                    <a:p>
                      <a:pPr indent="0" lvl="0" marL="0" rtl="0" algn="l">
                        <a:spcBef>
                          <a:spcPts val="0"/>
                        </a:spcBef>
                        <a:spcAft>
                          <a:spcPts val="0"/>
                        </a:spcAft>
                        <a:buNone/>
                      </a:pPr>
                      <a:r>
                        <a:rPr b="1" lang="en-US">
                          <a:latin typeface="Nunito"/>
                          <a:ea typeface="Nunito"/>
                          <a:cs typeface="Nunito"/>
                          <a:sym typeface="Nunito"/>
                        </a:rPr>
                        <a:t>Feedback</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No. of responding agents</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EFFECT/USER PERCEPTION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r>
              <a:tr h="1018200">
                <a:tc>
                  <a:txBody>
                    <a:bodyPr/>
                    <a:lstStyle/>
                    <a:p>
                      <a:pPr indent="0" lvl="0" marL="0" rtl="0" algn="l">
                        <a:spcBef>
                          <a:spcPts val="0"/>
                        </a:spcBef>
                        <a:spcAft>
                          <a:spcPts val="0"/>
                        </a:spcAft>
                        <a:buNone/>
                      </a:pPr>
                      <a:r>
                        <a:rPr lang="en-US" sz="1200">
                          <a:latin typeface="Nunito"/>
                          <a:ea typeface="Nunito"/>
                          <a:cs typeface="Nunito"/>
                          <a:sym typeface="Nunito"/>
                        </a:rPr>
                        <a:t>Frequent KP screen freezes (at least once a week)</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2</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Unreliable KP App, having to call Customer care takes long,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30325">
                <a:tc>
                  <a:txBody>
                    <a:bodyPr/>
                    <a:lstStyle/>
                    <a:p>
                      <a:pPr indent="0" lvl="0" marL="0" rtl="0" algn="l">
                        <a:spcBef>
                          <a:spcPts val="0"/>
                        </a:spcBef>
                        <a:spcAft>
                          <a:spcPts val="0"/>
                        </a:spcAft>
                        <a:buNone/>
                      </a:pPr>
                      <a:r>
                        <a:rPr lang="en-US" sz="1200">
                          <a:latin typeface="Nunito"/>
                          <a:ea typeface="Nunito"/>
                          <a:cs typeface="Nunito"/>
                          <a:sym typeface="Nunito"/>
                        </a:rPr>
                        <a:t>Screen not clear due to exposure to direct sunlight</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1</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Running ads on idle screen are not visible</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18200">
                <a:tc>
                  <a:txBody>
                    <a:bodyPr/>
                    <a:lstStyle/>
                    <a:p>
                      <a:pPr indent="0" lvl="0" marL="0" rtl="0" algn="l">
                        <a:spcBef>
                          <a:spcPts val="0"/>
                        </a:spcBef>
                        <a:spcAft>
                          <a:spcPts val="0"/>
                        </a:spcAft>
                        <a:buNone/>
                      </a:pPr>
                      <a:r>
                        <a:rPr lang="en-US" sz="1200">
                          <a:latin typeface="Nunito"/>
                          <a:ea typeface="Nunito"/>
                          <a:cs typeface="Nunito"/>
                          <a:sym typeface="Nunito"/>
                        </a:rPr>
                        <a:t>Kids enjoy screen interaction</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2</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Main reason parents send kids,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Them playing with it has no impact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119375">
                <a:tc>
                  <a:txBody>
                    <a:bodyPr/>
                    <a:lstStyle/>
                    <a:p>
                      <a:pPr indent="0" lvl="0" marL="0" rtl="0" algn="l">
                        <a:spcBef>
                          <a:spcPts val="0"/>
                        </a:spcBef>
                        <a:spcAft>
                          <a:spcPts val="0"/>
                        </a:spcAft>
                        <a:buNone/>
                      </a:pPr>
                      <a:r>
                        <a:t/>
                      </a:r>
                      <a:endParaRPr sz="1200">
                        <a:solidFill>
                          <a:schemeClr val="dk1"/>
                        </a:solidFill>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Kids (who are the majority users) prefer lower set screen</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latin typeface="Nunito"/>
                          <a:ea typeface="Nunito"/>
                          <a:cs typeface="Nunito"/>
                          <a:sym typeface="Nunito"/>
                        </a:rPr>
                        <a:t>1</a:t>
                      </a:r>
                      <a:endParaRPr sz="1200">
                        <a:solidFill>
                          <a:schemeClr val="dk1"/>
                        </a:solidFill>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Agent has to assist during refill which means sharing secret ‘PIN’</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89" name="Google Shape;289;p31"/>
          <p:cNvPicPr preferRelativeResize="0"/>
          <p:nvPr/>
        </p:nvPicPr>
        <p:blipFill>
          <a:blip r:embed="rId3">
            <a:alphaModFix/>
          </a:blip>
          <a:stretch>
            <a:fillRect/>
          </a:stretch>
        </p:blipFill>
        <p:spPr>
          <a:xfrm>
            <a:off x="9267575" y="1027743"/>
            <a:ext cx="1850427" cy="3145728"/>
          </a:xfrm>
          <a:prstGeom prst="rect">
            <a:avLst/>
          </a:prstGeom>
          <a:noFill/>
          <a:ln>
            <a:noFill/>
          </a:ln>
        </p:spPr>
      </p:pic>
      <p:cxnSp>
        <p:nvCxnSpPr>
          <p:cNvPr id="290" name="Google Shape;290;p31"/>
          <p:cNvCxnSpPr>
            <a:stCxn id="291" idx="0"/>
          </p:cNvCxnSpPr>
          <p:nvPr/>
        </p:nvCxnSpPr>
        <p:spPr>
          <a:xfrm rot="10800000">
            <a:off x="10212675" y="1829550"/>
            <a:ext cx="770400" cy="2575800"/>
          </a:xfrm>
          <a:prstGeom prst="straightConnector1">
            <a:avLst/>
          </a:prstGeom>
          <a:noFill/>
          <a:ln cap="flat" cmpd="sng" w="28575">
            <a:solidFill>
              <a:srgbClr val="FF0000"/>
            </a:solidFill>
            <a:prstDash val="solid"/>
            <a:round/>
            <a:headEnd len="med" w="med" type="none"/>
            <a:tailEnd len="med" w="med" type="triangle"/>
          </a:ln>
        </p:spPr>
      </p:cxnSp>
      <p:sp>
        <p:nvSpPr>
          <p:cNvPr id="291" name="Google Shape;291;p31"/>
          <p:cNvSpPr/>
          <p:nvPr/>
        </p:nvSpPr>
        <p:spPr>
          <a:xfrm>
            <a:off x="10057875" y="4405350"/>
            <a:ext cx="1850400" cy="783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Switch to restart KP screen when it freezes, </a:t>
            </a:r>
            <a:endParaRPr sz="12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Discussion Notes</a:t>
            </a:r>
            <a:endParaRPr/>
          </a:p>
        </p:txBody>
      </p:sp>
      <p:sp>
        <p:nvSpPr>
          <p:cNvPr id="298" name="Google Shape;298;p32"/>
          <p:cNvSpPr txBox="1"/>
          <p:nvPr/>
        </p:nvSpPr>
        <p:spPr>
          <a:xfrm>
            <a:off x="6876125" y="3927150"/>
            <a:ext cx="48582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a:ea typeface="Nunito"/>
                <a:cs typeface="Nunito"/>
                <a:sym typeface="Nunito"/>
                <a:hlinkClick r:id="rId3"/>
              </a:rPr>
              <a:t>Link to images </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Unit Internal Access &amp; Maintenance</a:t>
            </a:r>
            <a:endParaRPr/>
          </a:p>
        </p:txBody>
      </p:sp>
      <p:sp>
        <p:nvSpPr>
          <p:cNvPr id="305" name="Google Shape;305;p3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306" name="Google Shape;306;p33"/>
          <p:cNvGraphicFramePr/>
          <p:nvPr/>
        </p:nvGraphicFramePr>
        <p:xfrm>
          <a:off x="215250" y="1225038"/>
          <a:ext cx="3000000" cy="3000000"/>
        </p:xfrm>
        <a:graphic>
          <a:graphicData uri="http://schemas.openxmlformats.org/drawingml/2006/table">
            <a:tbl>
              <a:tblPr>
                <a:noFill/>
                <a:tableStyleId>{E6FFF11A-231F-4432-A087-AD607CE2E6DD}</a:tableStyleId>
              </a:tblPr>
              <a:tblGrid>
                <a:gridCol w="2223075"/>
                <a:gridCol w="2223075"/>
                <a:gridCol w="2223075"/>
                <a:gridCol w="1526075"/>
              </a:tblGrid>
              <a:tr h="605400">
                <a:tc>
                  <a:txBody>
                    <a:bodyPr/>
                    <a:lstStyle/>
                    <a:p>
                      <a:pPr indent="0" lvl="0" marL="0" rtl="0" algn="l">
                        <a:spcBef>
                          <a:spcPts val="0"/>
                        </a:spcBef>
                        <a:spcAft>
                          <a:spcPts val="0"/>
                        </a:spcAft>
                        <a:buNone/>
                      </a:pPr>
                      <a:r>
                        <a:rPr b="1" lang="en-US">
                          <a:latin typeface="Nunito"/>
                          <a:ea typeface="Nunito"/>
                          <a:cs typeface="Nunito"/>
                          <a:sym typeface="Nunito"/>
                        </a:rPr>
                        <a:t>Feedback</a:t>
                      </a:r>
                      <a:endParaRPr b="1">
                        <a:latin typeface="Nunito"/>
                        <a:ea typeface="Nunito"/>
                        <a:cs typeface="Nunito"/>
                        <a:sym typeface="Nunito"/>
                      </a:endParaRPr>
                    </a:p>
                  </a:txBody>
                  <a:tcPr marT="91425" marB="91425" marR="91425" marL="91425">
                    <a:lnB cap="flat" cmpd="sng" w="9525">
                      <a:solidFill>
                        <a:srgbClr val="000000">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No. of responding agents</a:t>
                      </a:r>
                      <a:endParaRPr b="1">
                        <a:latin typeface="Nunito"/>
                        <a:ea typeface="Nunito"/>
                        <a:cs typeface="Nunito"/>
                        <a:sym typeface="Nunito"/>
                      </a:endParaRPr>
                    </a:p>
                  </a:txBody>
                  <a:tcPr marT="91425" marB="91425" marR="91425" marL="91425">
                    <a:lnB cap="flat" cmpd="sng" w="9525">
                      <a:solidFill>
                        <a:srgbClr val="000000">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Effect/User Perception</a:t>
                      </a:r>
                      <a:endParaRPr b="1">
                        <a:latin typeface="Nunito"/>
                        <a:ea typeface="Nunito"/>
                        <a:cs typeface="Nunito"/>
                        <a:sym typeface="Nunito"/>
                      </a:endParaRPr>
                    </a:p>
                  </a:txBody>
                  <a:tcPr marT="91425" marB="91425" marR="91425" marL="91425">
                    <a:lnB cap="flat" cmpd="sng" w="9525">
                      <a:solidFill>
                        <a:srgbClr val="000000">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Improvement Suggestion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r>
              <a:tr h="919800">
                <a:tc>
                  <a:txBody>
                    <a:bodyPr/>
                    <a:lstStyle/>
                    <a:p>
                      <a:pPr indent="0" lvl="0" marL="0" rtl="0" algn="l">
                        <a:spcBef>
                          <a:spcPts val="0"/>
                        </a:spcBef>
                        <a:spcAft>
                          <a:spcPts val="0"/>
                        </a:spcAft>
                        <a:buNone/>
                      </a:pPr>
                      <a:r>
                        <a:rPr lang="en-US" sz="1200">
                          <a:latin typeface="Nunito"/>
                          <a:ea typeface="Nunito"/>
                          <a:cs typeface="Nunito"/>
                          <a:sym typeface="Nunito"/>
                        </a:rPr>
                        <a:t>Pleased that KP can be taken out of service remotely in case of an issue</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1</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Increased sense of safety</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50075">
                <a:tc>
                  <a:txBody>
                    <a:bodyPr/>
                    <a:lstStyle/>
                    <a:p>
                      <a:pPr indent="0" lvl="0" marL="0" rtl="0" algn="l">
                        <a:spcBef>
                          <a:spcPts val="0"/>
                        </a:spcBef>
                        <a:spcAft>
                          <a:spcPts val="0"/>
                        </a:spcAft>
                        <a:buNone/>
                      </a:pPr>
                      <a:r>
                        <a:rPr lang="en-US" sz="1200">
                          <a:solidFill>
                            <a:schemeClr val="dk1"/>
                          </a:solidFill>
                          <a:latin typeface="Nunito"/>
                          <a:ea typeface="Nunito"/>
                          <a:cs typeface="Nunito"/>
                          <a:sym typeface="Nunito"/>
                        </a:rPr>
                        <a:t>Happy to have learnt of the usefulness of the soft reset switch when a screen freezes</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latin typeface="Nunito"/>
                          <a:ea typeface="Nunito"/>
                          <a:cs typeface="Nunito"/>
                          <a:sym typeface="Nunito"/>
                        </a:rPr>
                        <a:t>2</a:t>
                      </a:r>
                      <a:endParaRPr sz="1200">
                        <a:solidFill>
                          <a:schemeClr val="dk1"/>
                        </a:solidFill>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As an alternative to calling customer care incase of such issues,</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794575">
                <a:tc>
                  <a:txBody>
                    <a:bodyPr/>
                    <a:lstStyle/>
                    <a:p>
                      <a:pPr indent="0" lvl="0" marL="0" rtl="0" algn="l">
                        <a:spcBef>
                          <a:spcPts val="0"/>
                        </a:spcBef>
                        <a:spcAft>
                          <a:spcPts val="0"/>
                        </a:spcAft>
                        <a:buNone/>
                      </a:pPr>
                      <a:r>
                        <a:rPr lang="en-US" sz="1200">
                          <a:latin typeface="Nunito"/>
                          <a:ea typeface="Nunito"/>
                          <a:cs typeface="Nunito"/>
                          <a:sym typeface="Nunito"/>
                        </a:rPr>
                        <a:t>Varying levels of ads volume, often manipulated by KOKO technicians, not sure what criteria is used to determine levels,</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What happens to locations with more than one KP? Same Ads? Volume levels?</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2</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solidFill>
                            <a:schemeClr val="dk1"/>
                          </a:solidFill>
                          <a:latin typeface="Nunito"/>
                          <a:ea typeface="Nunito"/>
                          <a:cs typeface="Nunito"/>
                          <a:sym typeface="Nunito"/>
                        </a:rPr>
                        <a:t>Would like to be in control of advert volume levels to adjust at different time-periods of the day depending on traffic and need,</a:t>
                      </a:r>
                      <a:endParaRPr sz="1200">
                        <a:solidFill>
                          <a:schemeClr val="dk1"/>
                        </a:solidFill>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919800">
                <a:tc>
                  <a:txBody>
                    <a:bodyPr/>
                    <a:lstStyle/>
                    <a:p>
                      <a:pPr indent="0" lvl="0" marL="0" rtl="0" algn="l">
                        <a:spcBef>
                          <a:spcPts val="0"/>
                        </a:spcBef>
                        <a:spcAft>
                          <a:spcPts val="0"/>
                        </a:spcAft>
                        <a:buNone/>
                      </a:pPr>
                      <a:r>
                        <a:rPr lang="en-US" sz="1200">
                          <a:solidFill>
                            <a:schemeClr val="dk1"/>
                          </a:solidFill>
                          <a:latin typeface="Nunito"/>
                          <a:ea typeface="Nunito"/>
                          <a:cs typeface="Nunito"/>
                          <a:sym typeface="Nunito"/>
                        </a:rPr>
                        <a:t>KP main door lock strike comes loose</a:t>
                      </a:r>
                      <a:endParaRPr sz="1200">
                        <a:solidFill>
                          <a:schemeClr val="dk1"/>
                        </a:solidFill>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solidFill>
                            <a:schemeClr val="dk1"/>
                          </a:solidFill>
                          <a:latin typeface="Nunito"/>
                          <a:ea typeface="Nunito"/>
                          <a:cs typeface="Nunito"/>
                          <a:sym typeface="Nunito"/>
                        </a:rPr>
                        <a:t>1</a:t>
                      </a:r>
                      <a:endParaRPr sz="1200">
                        <a:solidFill>
                          <a:schemeClr val="dk1"/>
                        </a:solidFill>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Sense of KP not being secure from external manipulation when they are not seeing,</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07" name="Google Shape;307;p33" title="VID20201125153815.mp4">
            <a:hlinkClick r:id="rId3"/>
          </p:cNvPr>
          <p:cNvPicPr preferRelativeResize="0"/>
          <p:nvPr/>
        </p:nvPicPr>
        <p:blipFill>
          <a:blip r:embed="rId4">
            <a:alphaModFix/>
          </a:blip>
          <a:stretch>
            <a:fillRect/>
          </a:stretch>
        </p:blipFill>
        <p:spPr>
          <a:xfrm>
            <a:off x="8571600" y="1002988"/>
            <a:ext cx="2416051" cy="2416052"/>
          </a:xfrm>
          <a:prstGeom prst="rect">
            <a:avLst/>
          </a:prstGeom>
          <a:noFill/>
          <a:ln>
            <a:noFill/>
          </a:ln>
        </p:spPr>
      </p:pic>
      <p:pic>
        <p:nvPicPr>
          <p:cNvPr id="308" name="Google Shape;308;p33"/>
          <p:cNvPicPr preferRelativeResize="0"/>
          <p:nvPr/>
        </p:nvPicPr>
        <p:blipFill>
          <a:blip r:embed="rId5">
            <a:alphaModFix/>
          </a:blip>
          <a:stretch>
            <a:fillRect/>
          </a:stretch>
        </p:blipFill>
        <p:spPr>
          <a:xfrm>
            <a:off x="8410550" y="3819433"/>
            <a:ext cx="4389120" cy="2194561"/>
          </a:xfrm>
          <a:prstGeom prst="rect">
            <a:avLst/>
          </a:prstGeom>
          <a:noFill/>
          <a:ln>
            <a:noFill/>
          </a:ln>
        </p:spPr>
      </p:pic>
      <p:sp>
        <p:nvSpPr>
          <p:cNvPr id="309" name="Google Shape;309;p33"/>
          <p:cNvSpPr/>
          <p:nvPr/>
        </p:nvSpPr>
        <p:spPr>
          <a:xfrm>
            <a:off x="8410550" y="6101700"/>
            <a:ext cx="3736800" cy="31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100">
                <a:latin typeface="Nunito"/>
                <a:ea typeface="Nunito"/>
                <a:cs typeface="Nunito"/>
                <a:sym typeface="Nunito"/>
              </a:rPr>
              <a:t>Image</a:t>
            </a:r>
            <a:r>
              <a:rPr i="1" lang="en-US" sz="1100">
                <a:latin typeface="Nunito"/>
                <a:ea typeface="Nunito"/>
                <a:cs typeface="Nunito"/>
                <a:sym typeface="Nunito"/>
              </a:rPr>
              <a:t>: Different running ads on KPs - Currently muted due to conflicting audio</a:t>
            </a:r>
            <a:endParaRPr i="1" sz="1100">
              <a:latin typeface="Nunito"/>
              <a:ea typeface="Nunito"/>
              <a:cs typeface="Nunito"/>
              <a:sym typeface="Nunito"/>
            </a:endParaRPr>
          </a:p>
        </p:txBody>
      </p:sp>
      <p:sp>
        <p:nvSpPr>
          <p:cNvPr id="310" name="Google Shape;310;p33"/>
          <p:cNvSpPr/>
          <p:nvPr/>
        </p:nvSpPr>
        <p:spPr>
          <a:xfrm>
            <a:off x="9060925" y="3536125"/>
            <a:ext cx="3021300" cy="19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US" sz="1100">
                <a:latin typeface="Nunito"/>
                <a:ea typeface="Nunito"/>
                <a:cs typeface="Nunito"/>
                <a:sym typeface="Nunito"/>
              </a:rPr>
              <a:t>Video 1: Agent staff assisting with can refill</a:t>
            </a:r>
            <a:endParaRPr i="1" sz="11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6" name="Google Shape;316;p3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Frawaki Supermarket </a:t>
            </a:r>
            <a:endParaRPr/>
          </a:p>
        </p:txBody>
      </p:sp>
      <p:sp>
        <p:nvSpPr>
          <p:cNvPr id="317" name="Google Shape;317;p34"/>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18" name="Google Shape;318;p34"/>
          <p:cNvPicPr preferRelativeResize="0"/>
          <p:nvPr/>
        </p:nvPicPr>
        <p:blipFill>
          <a:blip r:embed="rId4">
            <a:alphaModFix/>
          </a:blip>
          <a:stretch>
            <a:fillRect/>
          </a:stretch>
        </p:blipFill>
        <p:spPr>
          <a:xfrm>
            <a:off x="118850" y="2900321"/>
            <a:ext cx="1608561" cy="3306486"/>
          </a:xfrm>
          <a:prstGeom prst="rect">
            <a:avLst/>
          </a:prstGeom>
          <a:noFill/>
          <a:ln>
            <a:noFill/>
          </a:ln>
        </p:spPr>
      </p:pic>
      <p:pic>
        <p:nvPicPr>
          <p:cNvPr id="319" name="Google Shape;319;p34"/>
          <p:cNvPicPr preferRelativeResize="0"/>
          <p:nvPr/>
        </p:nvPicPr>
        <p:blipFill>
          <a:blip r:embed="rId5">
            <a:alphaModFix/>
          </a:blip>
          <a:stretch>
            <a:fillRect/>
          </a:stretch>
        </p:blipFill>
        <p:spPr>
          <a:xfrm>
            <a:off x="548510" y="1027684"/>
            <a:ext cx="3621545" cy="1720235"/>
          </a:xfrm>
          <a:prstGeom prst="rect">
            <a:avLst/>
          </a:prstGeom>
          <a:noFill/>
          <a:ln>
            <a:noFill/>
          </a:ln>
        </p:spPr>
      </p:pic>
      <p:pic>
        <p:nvPicPr>
          <p:cNvPr id="320" name="Google Shape;320;p34"/>
          <p:cNvPicPr preferRelativeResize="0"/>
          <p:nvPr/>
        </p:nvPicPr>
        <p:blipFill>
          <a:blip r:embed="rId6">
            <a:alphaModFix/>
          </a:blip>
          <a:stretch>
            <a:fillRect/>
          </a:stretch>
        </p:blipFill>
        <p:spPr>
          <a:xfrm>
            <a:off x="1846761" y="4664143"/>
            <a:ext cx="4230579" cy="1379537"/>
          </a:xfrm>
          <a:prstGeom prst="rect">
            <a:avLst/>
          </a:prstGeom>
          <a:noFill/>
          <a:ln>
            <a:noFill/>
          </a:ln>
        </p:spPr>
      </p:pic>
      <p:pic>
        <p:nvPicPr>
          <p:cNvPr id="321" name="Google Shape;321;p34"/>
          <p:cNvPicPr preferRelativeResize="0"/>
          <p:nvPr/>
        </p:nvPicPr>
        <p:blipFill>
          <a:blip r:embed="rId7">
            <a:alphaModFix/>
          </a:blip>
          <a:stretch>
            <a:fillRect/>
          </a:stretch>
        </p:blipFill>
        <p:spPr>
          <a:xfrm>
            <a:off x="1846755" y="2812096"/>
            <a:ext cx="3446359" cy="1787872"/>
          </a:xfrm>
          <a:prstGeom prst="rect">
            <a:avLst/>
          </a:prstGeom>
          <a:noFill/>
          <a:ln>
            <a:noFill/>
          </a:ln>
        </p:spPr>
      </p:pic>
      <p:sp>
        <p:nvSpPr>
          <p:cNvPr id="322" name="Google Shape;322;p34"/>
          <p:cNvSpPr txBox="1"/>
          <p:nvPr/>
        </p:nvSpPr>
        <p:spPr>
          <a:xfrm>
            <a:off x="6395300" y="1008050"/>
            <a:ext cx="5701500" cy="5297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Installation process was slow, took 2 months + from inspection to KP installation and wasn’t still turned on immediately,</a:t>
            </a:r>
            <a:endParaRPr sz="1200">
              <a:latin typeface="Nunito"/>
              <a:ea typeface="Nunito"/>
              <a:cs typeface="Nunito"/>
              <a:sym typeface="Nunito"/>
            </a:endParaRPr>
          </a:p>
          <a:p>
            <a:pPr indent="-304800" lvl="0" marL="457200" rtl="0" algn="l">
              <a:lnSpc>
                <a:spcPct val="115000"/>
              </a:lnSpc>
              <a:spcBef>
                <a:spcPts val="1000"/>
              </a:spcBef>
              <a:spcAft>
                <a:spcPts val="0"/>
              </a:spcAft>
              <a:buSzPts val="1200"/>
              <a:buFont typeface="Nunito"/>
              <a:buChar char="●"/>
            </a:pPr>
            <a:r>
              <a:rPr lang="en-US" sz="1200">
                <a:latin typeface="Nunito"/>
                <a:ea typeface="Nunito"/>
                <a:cs typeface="Nunito"/>
                <a:sym typeface="Nunito"/>
              </a:rPr>
              <a:t>She has trouble with random customers pressing the emergency button accidentally which turns KP off and then she has to call customer care for a restart , has had to block it with an ‘eazzy pay’ poster,</a:t>
            </a:r>
            <a:endParaRPr sz="1200">
              <a:latin typeface="Nunito"/>
              <a:ea typeface="Nunito"/>
              <a:cs typeface="Nunito"/>
              <a:sym typeface="Nunito"/>
            </a:endParaRPr>
          </a:p>
          <a:p>
            <a:pPr indent="-304800" lvl="0" marL="457200" rtl="0" algn="l">
              <a:lnSpc>
                <a:spcPct val="115000"/>
              </a:lnSpc>
              <a:spcBef>
                <a:spcPts val="1000"/>
              </a:spcBef>
              <a:spcAft>
                <a:spcPts val="0"/>
              </a:spcAft>
              <a:buSzPts val="1200"/>
              <a:buFont typeface="Nunito"/>
              <a:buChar char="●"/>
            </a:pPr>
            <a:r>
              <a:rPr lang="en-US" sz="1200">
                <a:latin typeface="Nunito"/>
                <a:ea typeface="Nunito"/>
                <a:cs typeface="Nunito"/>
                <a:sym typeface="Nunito"/>
              </a:rPr>
              <a:t>KP has began to rust from the bottom, gets rained ,</a:t>
            </a:r>
            <a:endParaRPr sz="1200">
              <a:latin typeface="Nunito"/>
              <a:ea typeface="Nunito"/>
              <a:cs typeface="Nunito"/>
              <a:sym typeface="Nunito"/>
            </a:endParaRPr>
          </a:p>
          <a:p>
            <a:pPr indent="-304800" lvl="0" marL="457200" rtl="0" algn="l">
              <a:lnSpc>
                <a:spcPct val="115000"/>
              </a:lnSpc>
              <a:spcBef>
                <a:spcPts val="1000"/>
              </a:spcBef>
              <a:spcAft>
                <a:spcPts val="0"/>
              </a:spcAft>
              <a:buSzPts val="1200"/>
              <a:buFont typeface="Nunito"/>
              <a:buChar char="●"/>
            </a:pPr>
            <a:r>
              <a:rPr lang="en-US" sz="1200">
                <a:latin typeface="Nunito"/>
                <a:ea typeface="Nunito"/>
                <a:cs typeface="Nunito"/>
                <a:sym typeface="Nunito"/>
              </a:rPr>
              <a:t>Area around dock is discoloured possibly due to ethanol spills </a:t>
            </a:r>
            <a:endParaRPr sz="1200">
              <a:latin typeface="Nunito"/>
              <a:ea typeface="Nunito"/>
              <a:cs typeface="Nunito"/>
              <a:sym typeface="Nunito"/>
            </a:endParaRPr>
          </a:p>
          <a:p>
            <a:pPr indent="-304800" lvl="0" marL="457200" rtl="0" algn="l">
              <a:lnSpc>
                <a:spcPct val="115000"/>
              </a:lnSpc>
              <a:spcBef>
                <a:spcPts val="1000"/>
              </a:spcBef>
              <a:spcAft>
                <a:spcPts val="0"/>
              </a:spcAft>
              <a:buSzPts val="1200"/>
              <a:buFont typeface="Nunito"/>
              <a:buChar char="●"/>
            </a:pPr>
            <a:r>
              <a:rPr lang="en-US" sz="1200">
                <a:latin typeface="Nunito"/>
                <a:ea typeface="Nunito"/>
                <a:cs typeface="Nunito"/>
                <a:sym typeface="Nunito"/>
              </a:rPr>
              <a:t>Screen isn’t clear as it is in the way of direct sunlight,</a:t>
            </a:r>
            <a:endParaRPr sz="1200">
              <a:latin typeface="Nunito"/>
              <a:ea typeface="Nunito"/>
              <a:cs typeface="Nunito"/>
              <a:sym typeface="Nunito"/>
            </a:endParaRPr>
          </a:p>
          <a:p>
            <a:pPr indent="-304800" lvl="0" marL="457200" rtl="0" algn="l">
              <a:lnSpc>
                <a:spcPct val="115000"/>
              </a:lnSpc>
              <a:spcBef>
                <a:spcPts val="1000"/>
              </a:spcBef>
              <a:spcAft>
                <a:spcPts val="0"/>
              </a:spcAft>
              <a:buSzPts val="1200"/>
              <a:buFont typeface="Nunito"/>
              <a:buChar char="●"/>
            </a:pPr>
            <a:r>
              <a:rPr lang="en-US" sz="1200">
                <a:latin typeface="Nunito"/>
                <a:ea typeface="Nunito"/>
                <a:cs typeface="Nunito"/>
                <a:sym typeface="Nunito"/>
              </a:rPr>
              <a:t>Kids around the area play with the KP screen but has no problem when she can’t control them as their actions haven’t impacted anything so far</a:t>
            </a:r>
            <a:endParaRPr sz="1200">
              <a:latin typeface="Nunito"/>
              <a:ea typeface="Nunito"/>
              <a:cs typeface="Nunito"/>
              <a:sym typeface="Nunito"/>
            </a:endParaRPr>
          </a:p>
          <a:p>
            <a:pPr indent="-304800" lvl="0" marL="457200" rtl="0" algn="l">
              <a:lnSpc>
                <a:spcPct val="115000"/>
              </a:lnSpc>
              <a:spcBef>
                <a:spcPts val="1000"/>
              </a:spcBef>
              <a:spcAft>
                <a:spcPts val="0"/>
              </a:spcAft>
              <a:buSzPts val="1200"/>
              <a:buFont typeface="Nunito"/>
              <a:buChar char="●"/>
            </a:pPr>
            <a:r>
              <a:rPr lang="en-US" sz="1200">
                <a:latin typeface="Nunito"/>
                <a:ea typeface="Nunito"/>
                <a:cs typeface="Nunito"/>
                <a:sym typeface="Nunito"/>
              </a:rPr>
              <a:t>Feels like the size of KP is big and sort of blocks the counter from where she serves the customers,</a:t>
            </a:r>
            <a:endParaRPr sz="1200">
              <a:latin typeface="Nunito"/>
              <a:ea typeface="Nunito"/>
              <a:cs typeface="Nunito"/>
              <a:sym typeface="Nunito"/>
            </a:endParaRPr>
          </a:p>
          <a:p>
            <a:pPr indent="-304800" lvl="0" marL="457200" rtl="0" algn="l">
              <a:lnSpc>
                <a:spcPct val="115000"/>
              </a:lnSpc>
              <a:spcBef>
                <a:spcPts val="1000"/>
              </a:spcBef>
              <a:spcAft>
                <a:spcPts val="0"/>
              </a:spcAft>
              <a:buSzPts val="1200"/>
              <a:buFont typeface="Nunito"/>
              <a:buChar char="●"/>
            </a:pPr>
            <a:r>
              <a:rPr lang="en-US" sz="1200">
                <a:latin typeface="Nunito"/>
                <a:ea typeface="Nunito"/>
                <a:cs typeface="Nunito"/>
                <a:sym typeface="Nunito"/>
              </a:rPr>
              <a:t>KP tank capacity is fine with her for now as her customer base isn’t big and hasn’t suffered periods of stock-outs,</a:t>
            </a:r>
            <a:endParaRPr sz="1200">
              <a:latin typeface="Nunito"/>
              <a:ea typeface="Nunito"/>
              <a:cs typeface="Nunito"/>
              <a:sym typeface="Nunito"/>
            </a:endParaRPr>
          </a:p>
          <a:p>
            <a:pPr indent="0" lvl="0" marL="0" rtl="0" algn="l">
              <a:lnSpc>
                <a:spcPct val="115000"/>
              </a:lnSpc>
              <a:spcBef>
                <a:spcPts val="1000"/>
              </a:spcBef>
              <a:spcAft>
                <a:spcPts val="1000"/>
              </a:spcAft>
              <a:buNone/>
            </a:pPr>
            <a:r>
              <a:t/>
            </a:r>
            <a:endParaRPr sz="12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Stepa Supermarket</a:t>
            </a:r>
            <a:endParaRPr/>
          </a:p>
        </p:txBody>
      </p:sp>
      <p:sp>
        <p:nvSpPr>
          <p:cNvPr id="328" name="Google Shape;328;p35"/>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29" name="Google Shape;329;p35"/>
          <p:cNvPicPr preferRelativeResize="0"/>
          <p:nvPr/>
        </p:nvPicPr>
        <p:blipFill>
          <a:blip r:embed="rId3">
            <a:alphaModFix/>
          </a:blip>
          <a:stretch>
            <a:fillRect/>
          </a:stretch>
        </p:blipFill>
        <p:spPr>
          <a:xfrm>
            <a:off x="152400" y="1027671"/>
            <a:ext cx="1876654" cy="3395850"/>
          </a:xfrm>
          <a:prstGeom prst="rect">
            <a:avLst/>
          </a:prstGeom>
          <a:noFill/>
          <a:ln>
            <a:noFill/>
          </a:ln>
        </p:spPr>
      </p:pic>
      <p:pic>
        <p:nvPicPr>
          <p:cNvPr id="330" name="Google Shape;330;p35"/>
          <p:cNvPicPr preferRelativeResize="0"/>
          <p:nvPr/>
        </p:nvPicPr>
        <p:blipFill rotWithShape="1">
          <a:blip r:embed="rId4">
            <a:alphaModFix/>
          </a:blip>
          <a:srcRect b="16563" l="0" r="0" t="10756"/>
          <a:stretch/>
        </p:blipFill>
        <p:spPr>
          <a:xfrm>
            <a:off x="152400" y="4423525"/>
            <a:ext cx="1182300" cy="1933476"/>
          </a:xfrm>
          <a:prstGeom prst="rect">
            <a:avLst/>
          </a:prstGeom>
          <a:noFill/>
          <a:ln>
            <a:noFill/>
          </a:ln>
        </p:spPr>
      </p:pic>
      <p:pic>
        <p:nvPicPr>
          <p:cNvPr id="331" name="Google Shape;331;p35"/>
          <p:cNvPicPr preferRelativeResize="0"/>
          <p:nvPr/>
        </p:nvPicPr>
        <p:blipFill rotWithShape="1">
          <a:blip r:embed="rId5">
            <a:alphaModFix/>
          </a:blip>
          <a:srcRect b="-11375" l="0" r="0" t="19039"/>
          <a:stretch/>
        </p:blipFill>
        <p:spPr>
          <a:xfrm>
            <a:off x="1334700" y="4423523"/>
            <a:ext cx="1340451" cy="2148500"/>
          </a:xfrm>
          <a:prstGeom prst="rect">
            <a:avLst/>
          </a:prstGeom>
          <a:noFill/>
          <a:ln>
            <a:noFill/>
          </a:ln>
        </p:spPr>
      </p:pic>
      <p:sp>
        <p:nvSpPr>
          <p:cNvPr id="332" name="Google Shape;332;p35"/>
          <p:cNvSpPr txBox="1"/>
          <p:nvPr/>
        </p:nvSpPr>
        <p:spPr>
          <a:xfrm>
            <a:off x="4203050" y="1110875"/>
            <a:ext cx="7662000" cy="539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Installation process was long but was systematic, inspection &gt;&gt; modification &gt;&gt;installation,</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Likes its size but feels it should be outside for people to see (outside branding isn’t enough for people to know that there is a KP), gave an example of coca cola insisting on their fridges being outside,</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A question he gets from customers a lot is why the canister is refilled upside down, </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Has had quite a lot of issue with “canister full” during refills,</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Feels the need to assist most of customers who come to refill,</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Would be better to simplify the process of changing kit ownership for clients who are gifted or bought on behalf of spouse/relative,</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KP tank capacity is ok but feels like KP tank isn’t refilled fully during refills and has to be done on a weekly basis,</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Canister refill is slow, </a:t>
            </a:r>
            <a:endParaRPr>
              <a:latin typeface="Nunito"/>
              <a:ea typeface="Nunito"/>
              <a:cs typeface="Nunito"/>
              <a:sym typeface="Nunito"/>
            </a:endParaRPr>
          </a:p>
          <a:p>
            <a:pPr indent="-317500" lvl="0" marL="457200" rtl="0" algn="l">
              <a:spcBef>
                <a:spcPts val="1000"/>
              </a:spcBef>
              <a:spcAft>
                <a:spcPts val="1000"/>
              </a:spcAft>
              <a:buSzPts val="1400"/>
              <a:buFont typeface="Nunito"/>
              <a:buChar char="●"/>
            </a:pPr>
            <a:r>
              <a:rPr lang="en-US">
                <a:latin typeface="Nunito"/>
                <a:ea typeface="Nunito"/>
                <a:cs typeface="Nunito"/>
                <a:sym typeface="Nunito"/>
              </a:rPr>
              <a:t>Battery capacity has been sufficient in the event of outages, except a time when there was a 3-day power outage</a:t>
            </a:r>
            <a:endParaRPr>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G-Unit Store</a:t>
            </a:r>
            <a:endParaRPr/>
          </a:p>
        </p:txBody>
      </p:sp>
      <p:sp>
        <p:nvSpPr>
          <p:cNvPr id="339" name="Google Shape;339;p3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40" name="Google Shape;340;p36"/>
          <p:cNvPicPr preferRelativeResize="0"/>
          <p:nvPr/>
        </p:nvPicPr>
        <p:blipFill rotWithShape="1">
          <a:blip r:embed="rId3">
            <a:alphaModFix/>
          </a:blip>
          <a:srcRect b="0" l="0" r="31346" t="0"/>
          <a:stretch/>
        </p:blipFill>
        <p:spPr>
          <a:xfrm>
            <a:off x="152400" y="1027750"/>
            <a:ext cx="3922929" cy="2645695"/>
          </a:xfrm>
          <a:prstGeom prst="rect">
            <a:avLst/>
          </a:prstGeom>
          <a:noFill/>
          <a:ln>
            <a:noFill/>
          </a:ln>
        </p:spPr>
      </p:pic>
      <p:pic>
        <p:nvPicPr>
          <p:cNvPr id="341" name="Google Shape;341;p36"/>
          <p:cNvPicPr preferRelativeResize="0"/>
          <p:nvPr/>
        </p:nvPicPr>
        <p:blipFill>
          <a:blip r:embed="rId4">
            <a:alphaModFix/>
          </a:blip>
          <a:stretch>
            <a:fillRect/>
          </a:stretch>
        </p:blipFill>
        <p:spPr>
          <a:xfrm>
            <a:off x="206729" y="3723118"/>
            <a:ext cx="1340451" cy="2591539"/>
          </a:xfrm>
          <a:prstGeom prst="rect">
            <a:avLst/>
          </a:prstGeom>
          <a:noFill/>
          <a:ln>
            <a:noFill/>
          </a:ln>
        </p:spPr>
      </p:pic>
      <p:pic>
        <p:nvPicPr>
          <p:cNvPr id="342" name="Google Shape;342;p36"/>
          <p:cNvPicPr preferRelativeResize="0"/>
          <p:nvPr/>
        </p:nvPicPr>
        <p:blipFill>
          <a:blip r:embed="rId5">
            <a:alphaModFix/>
          </a:blip>
          <a:stretch>
            <a:fillRect/>
          </a:stretch>
        </p:blipFill>
        <p:spPr>
          <a:xfrm>
            <a:off x="1807929" y="3777468"/>
            <a:ext cx="1340451" cy="2591539"/>
          </a:xfrm>
          <a:prstGeom prst="rect">
            <a:avLst/>
          </a:prstGeom>
          <a:noFill/>
          <a:ln>
            <a:noFill/>
          </a:ln>
        </p:spPr>
      </p:pic>
      <p:sp>
        <p:nvSpPr>
          <p:cNvPr id="343" name="Google Shape;343;p36"/>
          <p:cNvSpPr txBox="1"/>
          <p:nvPr/>
        </p:nvSpPr>
        <p:spPr>
          <a:xfrm>
            <a:off x="6289225" y="958475"/>
            <a:ext cx="5575800" cy="539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KP once leaked ethanol and felt KOKO’s response was quick, </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Appreciates KP can be remotely taken out of service in case of emergencies,</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KP screen freezes at least every week &amp; doesn’t work until restarted, before she would call the office to remotely restart but she now does it herself after being informed about the soft reset switch,</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Refill box is located inside shop she feels obligated to open her shop early to facilitate this even though her business isn’t an essential goods trade, (would like to be notified about such visits)</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Refill doesn’t affect her activities instead she feels the micro-tanker attracts new customers,</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KP has its volume muted, would love to be in control of the sound level,</a:t>
            </a:r>
            <a:endParaRPr>
              <a:latin typeface="Nunito"/>
              <a:ea typeface="Nunito"/>
              <a:cs typeface="Nunito"/>
              <a:sym typeface="Nunito"/>
            </a:endParaRPr>
          </a:p>
          <a:p>
            <a:pPr indent="-317500" lvl="0" marL="457200" rtl="0" algn="l">
              <a:spcBef>
                <a:spcPts val="1000"/>
              </a:spcBef>
              <a:spcAft>
                <a:spcPts val="0"/>
              </a:spcAft>
              <a:buSzPts val="1400"/>
              <a:buFont typeface="Nunito"/>
              <a:buChar char="●"/>
            </a:pPr>
            <a:r>
              <a:rPr lang="en-US">
                <a:latin typeface="Nunito"/>
                <a:ea typeface="Nunito"/>
                <a:cs typeface="Nunito"/>
                <a:sym typeface="Nunito"/>
              </a:rPr>
              <a:t>Would have preferred to have the KP outside for customer visibility even if it means her building a cage for it, feels like the branding sign doesn’t communicate clearly what KOKO is, </a:t>
            </a:r>
            <a:endParaRPr>
              <a:latin typeface="Nunito"/>
              <a:ea typeface="Nunito"/>
              <a:cs typeface="Nunito"/>
              <a:sym typeface="Nunito"/>
            </a:endParaRPr>
          </a:p>
          <a:p>
            <a:pPr indent="-317500" lvl="0" marL="457200" rtl="0" algn="l">
              <a:spcBef>
                <a:spcPts val="1000"/>
              </a:spcBef>
              <a:spcAft>
                <a:spcPts val="1000"/>
              </a:spcAft>
              <a:buSzPts val="1400"/>
              <a:buFont typeface="Nunito"/>
              <a:buChar char="●"/>
            </a:pPr>
            <a:r>
              <a:rPr lang="en-US">
                <a:latin typeface="Nunito"/>
                <a:ea typeface="Nunito"/>
                <a:cs typeface="Nunito"/>
                <a:sym typeface="Nunito"/>
              </a:rPr>
              <a:t>Has to help kids dock and undock after canister refills,</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Kariobangi Memory Ent.</a:t>
            </a:r>
            <a:endParaRPr/>
          </a:p>
        </p:txBody>
      </p:sp>
      <p:sp>
        <p:nvSpPr>
          <p:cNvPr id="350" name="Google Shape;350;p3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51" name="Google Shape;351;p37"/>
          <p:cNvPicPr preferRelativeResize="0"/>
          <p:nvPr/>
        </p:nvPicPr>
        <p:blipFill>
          <a:blip r:embed="rId3">
            <a:alphaModFix/>
          </a:blip>
          <a:stretch>
            <a:fillRect/>
          </a:stretch>
        </p:blipFill>
        <p:spPr>
          <a:xfrm>
            <a:off x="152400" y="1027743"/>
            <a:ext cx="5714237" cy="2857118"/>
          </a:xfrm>
          <a:prstGeom prst="rect">
            <a:avLst/>
          </a:prstGeom>
          <a:noFill/>
          <a:ln>
            <a:noFill/>
          </a:ln>
        </p:spPr>
      </p:pic>
      <p:pic>
        <p:nvPicPr>
          <p:cNvPr id="352" name="Google Shape;352;p37"/>
          <p:cNvPicPr preferRelativeResize="0"/>
          <p:nvPr/>
        </p:nvPicPr>
        <p:blipFill>
          <a:blip r:embed="rId4">
            <a:alphaModFix/>
          </a:blip>
          <a:stretch>
            <a:fillRect/>
          </a:stretch>
        </p:blipFill>
        <p:spPr>
          <a:xfrm>
            <a:off x="152412" y="3962243"/>
            <a:ext cx="2129196" cy="2592067"/>
          </a:xfrm>
          <a:prstGeom prst="rect">
            <a:avLst/>
          </a:prstGeom>
          <a:noFill/>
          <a:ln>
            <a:noFill/>
          </a:ln>
        </p:spPr>
      </p:pic>
      <p:sp>
        <p:nvSpPr>
          <p:cNvPr id="353" name="Google Shape;353;p37"/>
          <p:cNvSpPr txBox="1"/>
          <p:nvPr/>
        </p:nvSpPr>
        <p:spPr>
          <a:xfrm>
            <a:off x="6289225" y="958475"/>
            <a:ext cx="5575800" cy="5398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a:buChar char="●"/>
            </a:pPr>
            <a:r>
              <a:rPr lang="en-US" sz="1200">
                <a:latin typeface="Nunito"/>
                <a:ea typeface="Nunito"/>
                <a:cs typeface="Nunito"/>
                <a:sym typeface="Nunito"/>
              </a:rPr>
              <a:t>Installation process took very long, KP installed 3 months after modifications and  went live 2 months later. Couldn’t repurpose the space in the 5 months they waited for KP to be operational,(Suggestion 2 weeks max should be sufficient)</a:t>
            </a:r>
            <a:endParaRPr sz="1200">
              <a:latin typeface="Nunito"/>
              <a:ea typeface="Nunito"/>
              <a:cs typeface="Nunito"/>
              <a:sym typeface="Nunito"/>
            </a:endParaRPr>
          </a:p>
          <a:p>
            <a:pPr indent="-304800" lvl="0" marL="457200" rtl="0" algn="l">
              <a:spcBef>
                <a:spcPts val="1000"/>
              </a:spcBef>
              <a:spcAft>
                <a:spcPts val="0"/>
              </a:spcAft>
              <a:buSzPts val="1200"/>
              <a:buFont typeface="Nunito"/>
              <a:buChar char="●"/>
            </a:pPr>
            <a:r>
              <a:rPr lang="en-US" sz="1200">
                <a:latin typeface="Nunito"/>
                <a:ea typeface="Nunito"/>
                <a:cs typeface="Nunito"/>
                <a:sym typeface="Nunito"/>
              </a:rPr>
              <a:t>KP screen often freezes or doesn’t recognize canisters, has learnt how to restart it instead of calling customer care to restart which takes time,</a:t>
            </a:r>
            <a:endParaRPr sz="1200">
              <a:latin typeface="Nunito"/>
              <a:ea typeface="Nunito"/>
              <a:cs typeface="Nunito"/>
              <a:sym typeface="Nunito"/>
            </a:endParaRPr>
          </a:p>
          <a:p>
            <a:pPr indent="-304800" lvl="0" marL="457200" rtl="0" algn="l">
              <a:spcBef>
                <a:spcPts val="1000"/>
              </a:spcBef>
              <a:spcAft>
                <a:spcPts val="0"/>
              </a:spcAft>
              <a:buSzPts val="1200"/>
              <a:buFont typeface="Nunito"/>
              <a:buChar char="●"/>
            </a:pPr>
            <a:r>
              <a:rPr lang="en-US" sz="1200">
                <a:latin typeface="Nunito"/>
                <a:ea typeface="Nunito"/>
                <a:cs typeface="Nunito"/>
                <a:sym typeface="Nunito"/>
              </a:rPr>
              <a:t>Canister refill flow rate is slow, inconveniences customers in the evening especially now with the ‘curfew rush’,</a:t>
            </a:r>
            <a:endParaRPr sz="1200">
              <a:latin typeface="Nunito"/>
              <a:ea typeface="Nunito"/>
              <a:cs typeface="Nunito"/>
              <a:sym typeface="Nunito"/>
            </a:endParaRPr>
          </a:p>
          <a:p>
            <a:pPr indent="-304800" lvl="0" marL="457200" rtl="0" algn="l">
              <a:spcBef>
                <a:spcPts val="1000"/>
              </a:spcBef>
              <a:spcAft>
                <a:spcPts val="0"/>
              </a:spcAft>
              <a:buSzPts val="1200"/>
              <a:buFont typeface="Nunito"/>
              <a:buChar char="●"/>
            </a:pPr>
            <a:r>
              <a:rPr lang="en-US" sz="1200">
                <a:latin typeface="Nunito"/>
                <a:ea typeface="Nunito"/>
                <a:cs typeface="Nunito"/>
                <a:sym typeface="Nunito"/>
              </a:rPr>
              <a:t>Customers don’t leave their canisters with her, treat their PIN very secretly just like an MPESA PIN,</a:t>
            </a:r>
            <a:endParaRPr sz="1200">
              <a:latin typeface="Nunito"/>
              <a:ea typeface="Nunito"/>
              <a:cs typeface="Nunito"/>
              <a:sym typeface="Nunito"/>
            </a:endParaRPr>
          </a:p>
          <a:p>
            <a:pPr indent="-304800" lvl="0" marL="457200" rtl="0" algn="l">
              <a:spcBef>
                <a:spcPts val="1000"/>
              </a:spcBef>
              <a:spcAft>
                <a:spcPts val="0"/>
              </a:spcAft>
              <a:buSzPts val="1200"/>
              <a:buFont typeface="Nunito"/>
              <a:buChar char="●"/>
            </a:pPr>
            <a:r>
              <a:rPr lang="en-US" sz="1200">
                <a:latin typeface="Nunito"/>
                <a:ea typeface="Nunito"/>
                <a:cs typeface="Nunito"/>
                <a:sym typeface="Nunito"/>
              </a:rPr>
              <a:t>KP interaction is fun for kids and find it very easy. She however has to help older customers especially with docking and undocking, they don’t understand it is the same as cooker refilling,</a:t>
            </a:r>
            <a:endParaRPr sz="1200">
              <a:latin typeface="Nunito"/>
              <a:ea typeface="Nunito"/>
              <a:cs typeface="Nunito"/>
              <a:sym typeface="Nunito"/>
            </a:endParaRPr>
          </a:p>
          <a:p>
            <a:pPr indent="-304800" lvl="0" marL="457200" rtl="0" algn="l">
              <a:spcBef>
                <a:spcPts val="1000"/>
              </a:spcBef>
              <a:spcAft>
                <a:spcPts val="0"/>
              </a:spcAft>
              <a:buSzPts val="1200"/>
              <a:buFont typeface="Nunito"/>
              <a:buChar char="●"/>
            </a:pPr>
            <a:r>
              <a:rPr lang="en-US" sz="1200">
                <a:latin typeface="Nunito"/>
                <a:ea typeface="Nunito"/>
                <a:cs typeface="Nunito"/>
                <a:sym typeface="Nunito"/>
              </a:rPr>
              <a:t>Current ads are relevant but would love a bigger screen for this purpose , also love to be in control of volume levels,</a:t>
            </a:r>
            <a:endParaRPr sz="1200">
              <a:latin typeface="Nunito"/>
              <a:ea typeface="Nunito"/>
              <a:cs typeface="Nunito"/>
              <a:sym typeface="Nunito"/>
            </a:endParaRPr>
          </a:p>
          <a:p>
            <a:pPr indent="-304800" lvl="0" marL="457200" rtl="0" algn="l">
              <a:spcBef>
                <a:spcPts val="1000"/>
              </a:spcBef>
              <a:spcAft>
                <a:spcPts val="0"/>
              </a:spcAft>
              <a:buSzPts val="1200"/>
              <a:buFont typeface="Nunito"/>
              <a:buChar char="●"/>
            </a:pPr>
            <a:r>
              <a:rPr lang="en-US" sz="1200">
                <a:latin typeface="Nunito"/>
                <a:ea typeface="Nunito"/>
                <a:cs typeface="Nunito"/>
                <a:sym typeface="Nunito"/>
              </a:rPr>
              <a:t>KP refills is done 2-3 times a week and for this reason would love a bigger tank,</a:t>
            </a:r>
            <a:endParaRPr sz="1200">
              <a:latin typeface="Nunito"/>
              <a:ea typeface="Nunito"/>
              <a:cs typeface="Nunito"/>
              <a:sym typeface="Nunito"/>
            </a:endParaRPr>
          </a:p>
          <a:p>
            <a:pPr indent="-304800" lvl="0" marL="457200" rtl="0" algn="l">
              <a:spcBef>
                <a:spcPts val="1000"/>
              </a:spcBef>
              <a:spcAft>
                <a:spcPts val="0"/>
              </a:spcAft>
              <a:buSzPts val="1200"/>
              <a:buFont typeface="Nunito"/>
              <a:buChar char="●"/>
            </a:pPr>
            <a:r>
              <a:rPr lang="en-US" sz="1200">
                <a:latin typeface="Nunito"/>
                <a:ea typeface="Nunito"/>
                <a:cs typeface="Nunito"/>
                <a:sym typeface="Nunito"/>
              </a:rPr>
              <a:t>Wouldn’t mind a second KP since she has a separate room</a:t>
            </a:r>
            <a:endParaRPr sz="1200">
              <a:latin typeface="Nunito"/>
              <a:ea typeface="Nunito"/>
              <a:cs typeface="Nunito"/>
              <a:sym typeface="Nunito"/>
            </a:endParaRPr>
          </a:p>
          <a:p>
            <a:pPr indent="-304800" lvl="0" marL="457200" rtl="0" algn="l">
              <a:spcBef>
                <a:spcPts val="1000"/>
              </a:spcBef>
              <a:spcAft>
                <a:spcPts val="0"/>
              </a:spcAft>
              <a:buSzPts val="1200"/>
              <a:buFont typeface="Nunito"/>
              <a:buChar char="●"/>
            </a:pPr>
            <a:r>
              <a:rPr lang="en-US" sz="1200">
                <a:latin typeface="Nunito"/>
                <a:ea typeface="Nunito"/>
                <a:cs typeface="Nunito"/>
                <a:sym typeface="Nunito"/>
              </a:rPr>
              <a:t>Refills are also not scheduled or communicated prior, mostly coincides with her stock deliveries yet she has limited parking space outside,</a:t>
            </a:r>
            <a:endParaRPr sz="1200">
              <a:latin typeface="Nunito"/>
              <a:ea typeface="Nunito"/>
              <a:cs typeface="Nunito"/>
              <a:sym typeface="Nunito"/>
            </a:endParaRPr>
          </a:p>
          <a:p>
            <a:pPr indent="-304800" lvl="0" marL="457200" rtl="0" algn="l">
              <a:spcBef>
                <a:spcPts val="1000"/>
              </a:spcBef>
              <a:spcAft>
                <a:spcPts val="1000"/>
              </a:spcAft>
              <a:buSzPts val="1200"/>
              <a:buFont typeface="Nunito"/>
              <a:buChar char="●"/>
            </a:pPr>
            <a:r>
              <a:rPr lang="en-US" sz="1200">
                <a:latin typeface="Nunito"/>
                <a:ea typeface="Nunito"/>
                <a:cs typeface="Nunito"/>
                <a:sym typeface="Nunito"/>
              </a:rPr>
              <a:t>Does not have frequent outages but has a backup generator even when they occurred.</a:t>
            </a:r>
            <a:endParaRPr sz="12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a:t>
            </a:r>
            <a:endParaRPr/>
          </a:p>
        </p:txBody>
      </p:sp>
      <p:sp>
        <p:nvSpPr>
          <p:cNvPr id="173" name="Google Shape;173;p20"/>
          <p:cNvSpPr txBox="1"/>
          <p:nvPr>
            <p:ph idx="1" type="subTitle"/>
          </p:nvPr>
        </p:nvSpPr>
        <p:spPr>
          <a:xfrm>
            <a:off x="201525" y="1049900"/>
            <a:ext cx="11412300" cy="13011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rPr lang="en-US" sz="1400"/>
              <a:t>KOKOpoint agent feedback project was undertaken to collect input from a representative group of KOKO Agents regarding their experience with the deployment and operation of v6 and 6.1 KOKO Points in their shops.</a:t>
            </a:r>
            <a:endParaRPr sz="1400"/>
          </a:p>
          <a:p>
            <a:pPr indent="0" lvl="0" marL="0" rtl="0" algn="l">
              <a:lnSpc>
                <a:spcPct val="150000"/>
              </a:lnSpc>
              <a:spcBef>
                <a:spcPts val="1000"/>
              </a:spcBef>
              <a:spcAft>
                <a:spcPts val="0"/>
              </a:spcAft>
              <a:buNone/>
            </a:pPr>
            <a:r>
              <a:rPr lang="en-US" sz="1400"/>
              <a:t>This exercise ran from 16th Nov to 27th Nov 2020 and was undertaken as below:</a:t>
            </a:r>
            <a:endParaRPr sz="1400"/>
          </a:p>
          <a:p>
            <a:pPr indent="0" lvl="0" marL="0" rtl="0" algn="l">
              <a:lnSpc>
                <a:spcPct val="150000"/>
              </a:lnSpc>
              <a:spcBef>
                <a:spcPts val="1000"/>
              </a:spcBef>
              <a:spcAft>
                <a:spcPts val="0"/>
              </a:spcAft>
              <a:buNone/>
            </a:pPr>
            <a:r>
              <a:t/>
            </a:r>
            <a:endParaRPr sz="1400"/>
          </a:p>
        </p:txBody>
      </p:sp>
      <p:sp>
        <p:nvSpPr>
          <p:cNvPr id="174" name="Google Shape;174;p2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5" name="Google Shape;175;p20"/>
          <p:cNvSpPr txBox="1"/>
          <p:nvPr/>
        </p:nvSpPr>
        <p:spPr>
          <a:xfrm>
            <a:off x="201525" y="2510650"/>
            <a:ext cx="3772800" cy="3655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rgbClr val="000000"/>
                </a:solidFill>
                <a:latin typeface="Nunito"/>
                <a:ea typeface="Nunito"/>
                <a:cs typeface="Nunito"/>
                <a:sym typeface="Nunito"/>
              </a:rPr>
              <a:t>A</a:t>
            </a:r>
            <a:r>
              <a:rPr b="1" lang="en-US" sz="1200">
                <a:latin typeface="Nunito"/>
                <a:ea typeface="Nunito"/>
                <a:cs typeface="Nunito"/>
                <a:sym typeface="Nunito"/>
              </a:rPr>
              <a:t>CTIVITIES </a:t>
            </a:r>
            <a:endParaRPr b="1" sz="1200">
              <a:solidFill>
                <a:srgbClr val="000000"/>
              </a:solidFill>
              <a:latin typeface="Nunito"/>
              <a:ea typeface="Nunito"/>
              <a:cs typeface="Nunito"/>
              <a:sym typeface="Nunito"/>
            </a:endParaRPr>
          </a:p>
          <a:p>
            <a:pPr indent="0" lvl="0" marL="0" rtl="0" algn="l">
              <a:spcBef>
                <a:spcPts val="0"/>
              </a:spcBef>
              <a:spcAft>
                <a:spcPts val="0"/>
              </a:spcAft>
              <a:buNone/>
            </a:pPr>
            <a:r>
              <a:t/>
            </a:r>
            <a:endParaRPr b="1" sz="1200">
              <a:solidFill>
                <a:srgbClr val="000000"/>
              </a:solidFill>
              <a:latin typeface="Nunito"/>
              <a:ea typeface="Nunito"/>
              <a:cs typeface="Nunito"/>
              <a:sym typeface="Nunito"/>
            </a:endParaRPr>
          </a:p>
          <a:p>
            <a:pPr indent="-127000" lvl="0" marL="228600" rtl="0" algn="l">
              <a:spcBef>
                <a:spcPts val="0"/>
              </a:spcBef>
              <a:spcAft>
                <a:spcPts val="0"/>
              </a:spcAft>
              <a:buClr>
                <a:srgbClr val="000000"/>
              </a:buClr>
              <a:buSzPts val="1200"/>
              <a:buAutoNum type="arabicPeriod"/>
            </a:pPr>
            <a:r>
              <a:rPr lang="en-US" sz="1200">
                <a:solidFill>
                  <a:srgbClr val="000000"/>
                </a:solidFill>
                <a:latin typeface="Nunito"/>
                <a:ea typeface="Nunito"/>
                <a:cs typeface="Nunito"/>
                <a:sym typeface="Nunito"/>
              </a:rPr>
              <a:t>Profiled the different types of Agents to target for feedback </a:t>
            </a:r>
            <a:endParaRPr sz="1200">
              <a:solidFill>
                <a:srgbClr val="000000"/>
              </a:solidFill>
              <a:latin typeface="Nunito"/>
              <a:ea typeface="Nunito"/>
              <a:cs typeface="Nunito"/>
              <a:sym typeface="Nunito"/>
            </a:endParaRPr>
          </a:p>
          <a:p>
            <a:pPr indent="0" lvl="0" marL="228600" rtl="0" algn="l">
              <a:spcBef>
                <a:spcPts val="0"/>
              </a:spcBef>
              <a:spcAft>
                <a:spcPts val="0"/>
              </a:spcAft>
              <a:buNone/>
            </a:pPr>
            <a:r>
              <a:t/>
            </a:r>
            <a:endParaRPr sz="1200">
              <a:solidFill>
                <a:srgbClr val="000000"/>
              </a:solidFill>
              <a:latin typeface="Nunito"/>
              <a:ea typeface="Nunito"/>
              <a:cs typeface="Nunito"/>
              <a:sym typeface="Nunito"/>
            </a:endParaRPr>
          </a:p>
          <a:p>
            <a:pPr indent="-127000" lvl="0" marL="228600" rtl="0" algn="l">
              <a:spcBef>
                <a:spcPts val="0"/>
              </a:spcBef>
              <a:spcAft>
                <a:spcPts val="0"/>
              </a:spcAft>
              <a:buClr>
                <a:srgbClr val="000000"/>
              </a:buClr>
              <a:buSzPts val="1200"/>
              <a:buAutoNum type="arabicPeriod"/>
            </a:pPr>
            <a:r>
              <a:rPr lang="en-US" sz="1200">
                <a:solidFill>
                  <a:srgbClr val="000000"/>
                </a:solidFill>
                <a:latin typeface="Nunito"/>
                <a:ea typeface="Nunito"/>
                <a:cs typeface="Nunito"/>
                <a:sym typeface="Nunito"/>
              </a:rPr>
              <a:t>Prepared shortlist of names based on input from Agent team </a:t>
            </a:r>
            <a:endParaRPr sz="1200">
              <a:solidFill>
                <a:srgbClr val="000000"/>
              </a:solidFill>
              <a:latin typeface="Nunito"/>
              <a:ea typeface="Nunito"/>
              <a:cs typeface="Nunito"/>
              <a:sym typeface="Nunito"/>
            </a:endParaRPr>
          </a:p>
          <a:p>
            <a:pPr indent="0" lvl="0" marL="228600" rtl="0" algn="l">
              <a:spcBef>
                <a:spcPts val="0"/>
              </a:spcBef>
              <a:spcAft>
                <a:spcPts val="0"/>
              </a:spcAft>
              <a:buNone/>
            </a:pPr>
            <a:r>
              <a:t/>
            </a:r>
            <a:endParaRPr sz="1200">
              <a:solidFill>
                <a:srgbClr val="000000"/>
              </a:solidFill>
              <a:latin typeface="Nunito"/>
              <a:ea typeface="Nunito"/>
              <a:cs typeface="Nunito"/>
              <a:sym typeface="Nunito"/>
            </a:endParaRPr>
          </a:p>
          <a:p>
            <a:pPr indent="-127000" lvl="0" marL="228600" rtl="0" algn="l">
              <a:spcBef>
                <a:spcPts val="0"/>
              </a:spcBef>
              <a:spcAft>
                <a:spcPts val="0"/>
              </a:spcAft>
              <a:buClr>
                <a:srgbClr val="000000"/>
              </a:buClr>
              <a:buSzPts val="1200"/>
              <a:buAutoNum type="arabicPeriod"/>
            </a:pPr>
            <a:r>
              <a:rPr lang="en-US" sz="1200">
                <a:solidFill>
                  <a:srgbClr val="000000"/>
                </a:solidFill>
                <a:latin typeface="Nunito"/>
                <a:ea typeface="Nunito"/>
                <a:cs typeface="Nunito"/>
                <a:sym typeface="Nunito"/>
              </a:rPr>
              <a:t>Drafted “KP6 Feedback Discussion Guide” &amp; review across teams to ensure key topics are covered</a:t>
            </a:r>
            <a:endParaRPr sz="1200">
              <a:solidFill>
                <a:srgbClr val="000000"/>
              </a:solidFill>
              <a:latin typeface="Nunito"/>
              <a:ea typeface="Nunito"/>
              <a:cs typeface="Nunito"/>
              <a:sym typeface="Nunito"/>
            </a:endParaRPr>
          </a:p>
          <a:p>
            <a:pPr indent="0" lvl="0" marL="228600" rtl="0" algn="l">
              <a:spcBef>
                <a:spcPts val="0"/>
              </a:spcBef>
              <a:spcAft>
                <a:spcPts val="0"/>
              </a:spcAft>
              <a:buNone/>
            </a:pPr>
            <a:r>
              <a:t/>
            </a:r>
            <a:endParaRPr sz="1200">
              <a:solidFill>
                <a:srgbClr val="000000"/>
              </a:solidFill>
              <a:latin typeface="Nunito"/>
              <a:ea typeface="Nunito"/>
              <a:cs typeface="Nunito"/>
              <a:sym typeface="Nunito"/>
            </a:endParaRPr>
          </a:p>
          <a:p>
            <a:pPr indent="-127000" lvl="0" marL="228600" rtl="0" algn="l">
              <a:spcBef>
                <a:spcPts val="0"/>
              </a:spcBef>
              <a:spcAft>
                <a:spcPts val="0"/>
              </a:spcAft>
              <a:buClr>
                <a:srgbClr val="000000"/>
              </a:buClr>
              <a:buSzPts val="1200"/>
              <a:buAutoNum type="arabicPeriod"/>
            </a:pPr>
            <a:r>
              <a:rPr lang="en-US" sz="1200">
                <a:solidFill>
                  <a:srgbClr val="000000"/>
                </a:solidFill>
                <a:latin typeface="Nunito"/>
                <a:ea typeface="Nunito"/>
                <a:cs typeface="Nunito"/>
                <a:sym typeface="Nunito"/>
              </a:rPr>
              <a:t>Arranged phone call / visits with Agents</a:t>
            </a:r>
            <a:endParaRPr sz="1200">
              <a:solidFill>
                <a:srgbClr val="000000"/>
              </a:solidFill>
              <a:latin typeface="Nunito"/>
              <a:ea typeface="Nunito"/>
              <a:cs typeface="Nunito"/>
              <a:sym typeface="Nunito"/>
            </a:endParaRPr>
          </a:p>
          <a:p>
            <a:pPr indent="0" lvl="0" marL="228600" rtl="0" algn="l">
              <a:spcBef>
                <a:spcPts val="0"/>
              </a:spcBef>
              <a:spcAft>
                <a:spcPts val="0"/>
              </a:spcAft>
              <a:buNone/>
            </a:pPr>
            <a:r>
              <a:t/>
            </a:r>
            <a:endParaRPr sz="1200">
              <a:solidFill>
                <a:srgbClr val="000000"/>
              </a:solidFill>
              <a:latin typeface="Nunito"/>
              <a:ea typeface="Nunito"/>
              <a:cs typeface="Nunito"/>
              <a:sym typeface="Nunito"/>
            </a:endParaRPr>
          </a:p>
          <a:p>
            <a:pPr indent="-127000" lvl="0" marL="228600" rtl="0" algn="l">
              <a:spcBef>
                <a:spcPts val="0"/>
              </a:spcBef>
              <a:spcAft>
                <a:spcPts val="0"/>
              </a:spcAft>
              <a:buClr>
                <a:srgbClr val="000000"/>
              </a:buClr>
              <a:buSzPts val="1200"/>
              <a:buAutoNum type="arabicPeriod"/>
            </a:pPr>
            <a:r>
              <a:rPr lang="en-US" sz="1200">
                <a:solidFill>
                  <a:srgbClr val="000000"/>
                </a:solidFill>
                <a:latin typeface="Nunito"/>
                <a:ea typeface="Nunito"/>
                <a:cs typeface="Nunito"/>
                <a:sym typeface="Nunito"/>
              </a:rPr>
              <a:t>Used “KP6 Feedback Discussion Guide” to structure the session for collecting feedback </a:t>
            </a:r>
            <a:endParaRPr sz="1200">
              <a:solidFill>
                <a:srgbClr val="000000"/>
              </a:solidFill>
              <a:latin typeface="Nunito"/>
              <a:ea typeface="Nunito"/>
              <a:cs typeface="Nunito"/>
              <a:sym typeface="Nunito"/>
            </a:endParaRPr>
          </a:p>
          <a:p>
            <a:pPr indent="0" lvl="0" marL="685800" rtl="0" algn="l">
              <a:spcBef>
                <a:spcPts val="0"/>
              </a:spcBef>
              <a:spcAft>
                <a:spcPts val="0"/>
              </a:spcAft>
              <a:buNone/>
            </a:pPr>
            <a:r>
              <a:t/>
            </a:r>
            <a:endParaRPr sz="1200">
              <a:solidFill>
                <a:srgbClr val="000000"/>
              </a:solidFill>
              <a:latin typeface="Nunito"/>
              <a:ea typeface="Nunito"/>
              <a:cs typeface="Nunito"/>
              <a:sym typeface="Nunito"/>
            </a:endParaRPr>
          </a:p>
          <a:p>
            <a:pPr indent="-127000" lvl="0" marL="228600" rtl="0" algn="l">
              <a:spcBef>
                <a:spcPts val="0"/>
              </a:spcBef>
              <a:spcAft>
                <a:spcPts val="0"/>
              </a:spcAft>
              <a:buClr>
                <a:srgbClr val="000000"/>
              </a:buClr>
              <a:buSzPts val="1200"/>
              <a:buAutoNum type="arabicPeriod"/>
            </a:pPr>
            <a:r>
              <a:rPr lang="en-US" sz="1200">
                <a:solidFill>
                  <a:srgbClr val="000000"/>
                </a:solidFill>
                <a:latin typeface="Nunito"/>
                <a:ea typeface="Nunito"/>
                <a:cs typeface="Nunito"/>
                <a:sym typeface="Nunito"/>
              </a:rPr>
              <a:t>Synthesized findings and any recommendations for deep dive areas &amp; prepare final deliverable </a:t>
            </a:r>
            <a:endParaRPr sz="1200">
              <a:solidFill>
                <a:srgbClr val="000000"/>
              </a:solidFill>
              <a:latin typeface="Nunito"/>
              <a:ea typeface="Nunito"/>
              <a:cs typeface="Nunito"/>
              <a:sym typeface="Nunito"/>
            </a:endParaRPr>
          </a:p>
        </p:txBody>
      </p:sp>
      <p:sp>
        <p:nvSpPr>
          <p:cNvPr id="176" name="Google Shape;176;p20"/>
          <p:cNvSpPr txBox="1"/>
          <p:nvPr/>
        </p:nvSpPr>
        <p:spPr>
          <a:xfrm>
            <a:off x="6551275" y="2510650"/>
            <a:ext cx="5062500" cy="255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rgbClr val="000000"/>
                </a:solidFill>
                <a:latin typeface="Nunito"/>
                <a:ea typeface="Nunito"/>
                <a:cs typeface="Nunito"/>
                <a:sym typeface="Nunito"/>
              </a:rPr>
              <a:t>WORK PRODUCTS </a:t>
            </a:r>
            <a:endParaRPr b="1" sz="1200">
              <a:solidFill>
                <a:srgbClr val="000000"/>
              </a:solidFill>
              <a:latin typeface="Nunito"/>
              <a:ea typeface="Nunito"/>
              <a:cs typeface="Nunito"/>
              <a:sym typeface="Nunito"/>
            </a:endParaRPr>
          </a:p>
          <a:p>
            <a:pPr indent="0" lvl="0" marL="0" rtl="0" algn="l">
              <a:spcBef>
                <a:spcPts val="0"/>
              </a:spcBef>
              <a:spcAft>
                <a:spcPts val="0"/>
              </a:spcAft>
              <a:buNone/>
            </a:pPr>
            <a:r>
              <a:t/>
            </a:r>
            <a:endParaRPr b="1" sz="1200">
              <a:solidFill>
                <a:srgbClr val="000000"/>
              </a:solidFill>
              <a:latin typeface="Nunito"/>
              <a:ea typeface="Nunito"/>
              <a:cs typeface="Nunito"/>
              <a:sym typeface="Nunito"/>
            </a:endParaRPr>
          </a:p>
          <a:p>
            <a:pPr indent="-304800" lvl="0" marL="457200" rtl="0" algn="l">
              <a:spcBef>
                <a:spcPts val="0"/>
              </a:spcBef>
              <a:spcAft>
                <a:spcPts val="0"/>
              </a:spcAft>
              <a:buClr>
                <a:srgbClr val="000000"/>
              </a:buClr>
              <a:buSzPts val="1200"/>
              <a:buAutoNum type="alphaLcParenR"/>
            </a:pPr>
            <a:r>
              <a:rPr lang="en-US" sz="1200">
                <a:solidFill>
                  <a:srgbClr val="000000"/>
                </a:solidFill>
                <a:highlight>
                  <a:srgbClr val="B6D7A8"/>
                </a:highlight>
                <a:latin typeface="Nunito"/>
                <a:ea typeface="Nunito"/>
                <a:cs typeface="Nunito"/>
                <a:sym typeface="Nunito"/>
              </a:rPr>
              <a:t>Agent profiles &amp; shortlist for feedback collection</a:t>
            </a:r>
            <a:endParaRPr sz="1200">
              <a:solidFill>
                <a:srgbClr val="000000"/>
              </a:solidFill>
              <a:highlight>
                <a:srgbClr val="B6D7A8"/>
              </a:highlight>
              <a:latin typeface="Nunito"/>
              <a:ea typeface="Nunito"/>
              <a:cs typeface="Nunito"/>
              <a:sym typeface="Nunito"/>
            </a:endParaRPr>
          </a:p>
          <a:p>
            <a:pPr indent="0" lvl="0" marL="457200" rtl="0" algn="l">
              <a:spcBef>
                <a:spcPts val="0"/>
              </a:spcBef>
              <a:spcAft>
                <a:spcPts val="0"/>
              </a:spcAft>
              <a:buNone/>
            </a:pPr>
            <a:r>
              <a:t/>
            </a:r>
            <a:endParaRPr sz="1200">
              <a:solidFill>
                <a:srgbClr val="000000"/>
              </a:solidFill>
              <a:highlight>
                <a:srgbClr val="B6D7A8"/>
              </a:highlight>
              <a:latin typeface="Nunito"/>
              <a:ea typeface="Nunito"/>
              <a:cs typeface="Nunito"/>
              <a:sym typeface="Nunito"/>
            </a:endParaRPr>
          </a:p>
          <a:p>
            <a:pPr indent="-304800" lvl="0" marL="457200" rtl="0" algn="l">
              <a:spcBef>
                <a:spcPts val="0"/>
              </a:spcBef>
              <a:spcAft>
                <a:spcPts val="0"/>
              </a:spcAft>
              <a:buClr>
                <a:srgbClr val="000000"/>
              </a:buClr>
              <a:buSzPts val="1200"/>
              <a:buAutoNum type="alphaLcParenR"/>
            </a:pPr>
            <a:r>
              <a:rPr lang="en-US" sz="1200">
                <a:solidFill>
                  <a:srgbClr val="000000"/>
                </a:solidFill>
                <a:highlight>
                  <a:srgbClr val="B6D7A8"/>
                </a:highlight>
                <a:latin typeface="Nunito"/>
                <a:ea typeface="Nunito"/>
                <a:cs typeface="Nunito"/>
                <a:sym typeface="Nunito"/>
              </a:rPr>
              <a:t>KP6 Feedback Discussion Guide </a:t>
            </a:r>
            <a:endParaRPr sz="1200">
              <a:solidFill>
                <a:srgbClr val="000000"/>
              </a:solidFill>
              <a:highlight>
                <a:srgbClr val="B6D7A8"/>
              </a:highlight>
              <a:latin typeface="Nunito"/>
              <a:ea typeface="Nunito"/>
              <a:cs typeface="Nunito"/>
              <a:sym typeface="Nunito"/>
            </a:endParaRPr>
          </a:p>
          <a:p>
            <a:pPr indent="0" lvl="0" marL="457200" rtl="0" algn="l">
              <a:spcBef>
                <a:spcPts val="0"/>
              </a:spcBef>
              <a:spcAft>
                <a:spcPts val="0"/>
              </a:spcAft>
              <a:buNone/>
            </a:pPr>
            <a:r>
              <a:t/>
            </a:r>
            <a:endParaRPr sz="1200">
              <a:solidFill>
                <a:srgbClr val="000000"/>
              </a:solidFill>
              <a:highlight>
                <a:srgbClr val="B6D7A8"/>
              </a:highlight>
              <a:latin typeface="Nunito"/>
              <a:ea typeface="Nunito"/>
              <a:cs typeface="Nunito"/>
              <a:sym typeface="Nunito"/>
            </a:endParaRPr>
          </a:p>
          <a:p>
            <a:pPr indent="-304800" lvl="0" marL="457200" rtl="0" algn="l">
              <a:spcBef>
                <a:spcPts val="0"/>
              </a:spcBef>
              <a:spcAft>
                <a:spcPts val="0"/>
              </a:spcAft>
              <a:buClr>
                <a:srgbClr val="000000"/>
              </a:buClr>
              <a:buSzPts val="1200"/>
              <a:buAutoNum type="alphaLcParenR"/>
            </a:pPr>
            <a:r>
              <a:rPr lang="en-US" sz="1200">
                <a:solidFill>
                  <a:srgbClr val="000000"/>
                </a:solidFill>
                <a:highlight>
                  <a:srgbClr val="B6D7A8"/>
                </a:highlight>
                <a:latin typeface="Nunito"/>
                <a:ea typeface="Nunito"/>
                <a:cs typeface="Nunito"/>
                <a:sym typeface="Nunito"/>
              </a:rPr>
              <a:t>Agent call/visit list tracker </a:t>
            </a:r>
            <a:endParaRPr sz="1200">
              <a:solidFill>
                <a:srgbClr val="000000"/>
              </a:solidFill>
              <a:highlight>
                <a:srgbClr val="B6D7A8"/>
              </a:highlight>
              <a:latin typeface="Nunito"/>
              <a:ea typeface="Nunito"/>
              <a:cs typeface="Nunito"/>
              <a:sym typeface="Nunito"/>
            </a:endParaRPr>
          </a:p>
          <a:p>
            <a:pPr indent="0" lvl="0" marL="0" rtl="0" algn="l">
              <a:spcBef>
                <a:spcPts val="0"/>
              </a:spcBef>
              <a:spcAft>
                <a:spcPts val="0"/>
              </a:spcAft>
              <a:buNone/>
            </a:pPr>
            <a:r>
              <a:t/>
            </a:r>
            <a:endParaRPr sz="1200">
              <a:solidFill>
                <a:srgbClr val="000000"/>
              </a:solidFill>
              <a:highlight>
                <a:srgbClr val="B6D7A8"/>
              </a:highlight>
              <a:latin typeface="Nunito"/>
              <a:ea typeface="Nunito"/>
              <a:cs typeface="Nunito"/>
              <a:sym typeface="Nunito"/>
            </a:endParaRPr>
          </a:p>
          <a:p>
            <a:pPr indent="-304800" lvl="0" marL="457200" rtl="0" algn="l">
              <a:spcBef>
                <a:spcPts val="0"/>
              </a:spcBef>
              <a:spcAft>
                <a:spcPts val="0"/>
              </a:spcAft>
              <a:buClr>
                <a:srgbClr val="000000"/>
              </a:buClr>
              <a:buSzPts val="1200"/>
              <a:buAutoNum type="alphaLcParenR"/>
            </a:pPr>
            <a:r>
              <a:rPr lang="en-US" sz="1200">
                <a:solidFill>
                  <a:srgbClr val="000000"/>
                </a:solidFill>
                <a:highlight>
                  <a:srgbClr val="B6D7A8"/>
                </a:highlight>
                <a:latin typeface="Nunito"/>
                <a:ea typeface="Nunito"/>
                <a:cs typeface="Nunito"/>
                <a:sym typeface="Nunito"/>
              </a:rPr>
              <a:t>Discussion notes</a:t>
            </a:r>
            <a:endParaRPr sz="1200">
              <a:solidFill>
                <a:srgbClr val="000000"/>
              </a:solidFill>
              <a:highlight>
                <a:srgbClr val="B6D7A8"/>
              </a:highlight>
              <a:latin typeface="Nunito"/>
              <a:ea typeface="Nunito"/>
              <a:cs typeface="Nunito"/>
              <a:sym typeface="Nunito"/>
            </a:endParaRPr>
          </a:p>
          <a:p>
            <a:pPr indent="0" lvl="0" marL="457200" rtl="0" algn="l">
              <a:spcBef>
                <a:spcPts val="0"/>
              </a:spcBef>
              <a:spcAft>
                <a:spcPts val="0"/>
              </a:spcAft>
              <a:buNone/>
            </a:pPr>
            <a:r>
              <a:t/>
            </a:r>
            <a:endParaRPr sz="1200">
              <a:solidFill>
                <a:srgbClr val="000000"/>
              </a:solidFill>
              <a:highlight>
                <a:srgbClr val="B6D7A8"/>
              </a:highlight>
              <a:latin typeface="Nunito"/>
              <a:ea typeface="Nunito"/>
              <a:cs typeface="Nunito"/>
              <a:sym typeface="Nunito"/>
            </a:endParaRPr>
          </a:p>
          <a:p>
            <a:pPr indent="-304800" lvl="0" marL="457200" rtl="0" algn="l">
              <a:spcBef>
                <a:spcPts val="0"/>
              </a:spcBef>
              <a:spcAft>
                <a:spcPts val="0"/>
              </a:spcAft>
              <a:buClr>
                <a:srgbClr val="000000"/>
              </a:buClr>
              <a:buSzPts val="1200"/>
              <a:buAutoNum type="alphaLcParenR"/>
            </a:pPr>
            <a:r>
              <a:rPr lang="en-US" sz="1200">
                <a:solidFill>
                  <a:srgbClr val="000000"/>
                </a:solidFill>
                <a:highlight>
                  <a:srgbClr val="B6D7A8"/>
                </a:highlight>
                <a:latin typeface="Nunito"/>
                <a:ea typeface="Nunito"/>
                <a:cs typeface="Nunito"/>
                <a:sym typeface="Nunito"/>
              </a:rPr>
              <a:t>Final deliverable presentation</a:t>
            </a:r>
            <a:endParaRPr sz="1200">
              <a:solidFill>
                <a:srgbClr val="000000"/>
              </a:solidFill>
              <a:highlight>
                <a:srgbClr val="B6D7A8"/>
              </a:highlight>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9" name="Google Shape;359;p38"/>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Representative KOKO Agents</a:t>
            </a:r>
            <a:endParaRPr/>
          </a:p>
        </p:txBody>
      </p:sp>
      <p:sp>
        <p:nvSpPr>
          <p:cNvPr id="183" name="Google Shape;183;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84" name="Google Shape;184;p21"/>
          <p:cNvPicPr preferRelativeResize="0"/>
          <p:nvPr/>
        </p:nvPicPr>
        <p:blipFill rotWithShape="1">
          <a:blip r:embed="rId3">
            <a:alphaModFix/>
          </a:blip>
          <a:srcRect b="0" l="0" r="19685" t="0"/>
          <a:stretch/>
        </p:blipFill>
        <p:spPr>
          <a:xfrm>
            <a:off x="6662025" y="1128675"/>
            <a:ext cx="4942463" cy="4951516"/>
          </a:xfrm>
          <a:prstGeom prst="rect">
            <a:avLst/>
          </a:prstGeom>
          <a:noFill/>
          <a:ln cap="flat" cmpd="sng" w="9525">
            <a:solidFill>
              <a:schemeClr val="dk2"/>
            </a:solidFill>
            <a:prstDash val="solid"/>
            <a:round/>
            <a:headEnd len="sm" w="sm" type="none"/>
            <a:tailEnd len="sm" w="sm" type="none"/>
          </a:ln>
        </p:spPr>
      </p:pic>
      <p:sp>
        <p:nvSpPr>
          <p:cNvPr id="185" name="Google Shape;185;p21"/>
          <p:cNvSpPr/>
          <p:nvPr/>
        </p:nvSpPr>
        <p:spPr>
          <a:xfrm>
            <a:off x="10778650" y="1684375"/>
            <a:ext cx="413100" cy="32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Nunito"/>
                <a:ea typeface="Nunito"/>
                <a:cs typeface="Nunito"/>
                <a:sym typeface="Nunito"/>
              </a:rPr>
              <a:t>8</a:t>
            </a:r>
            <a:endParaRPr b="1" sz="1800">
              <a:solidFill>
                <a:srgbClr val="0B5394"/>
              </a:solidFill>
              <a:latin typeface="Nunito"/>
              <a:ea typeface="Nunito"/>
              <a:cs typeface="Nunito"/>
              <a:sym typeface="Nunito"/>
            </a:endParaRPr>
          </a:p>
        </p:txBody>
      </p:sp>
      <p:sp>
        <p:nvSpPr>
          <p:cNvPr id="186" name="Google Shape;186;p21"/>
          <p:cNvSpPr/>
          <p:nvPr/>
        </p:nvSpPr>
        <p:spPr>
          <a:xfrm>
            <a:off x="11254975" y="2010475"/>
            <a:ext cx="413100" cy="32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Nunito"/>
                <a:ea typeface="Nunito"/>
                <a:cs typeface="Nunito"/>
                <a:sym typeface="Nunito"/>
              </a:rPr>
              <a:t>7</a:t>
            </a:r>
            <a:endParaRPr b="1" sz="1800">
              <a:solidFill>
                <a:srgbClr val="0B5394"/>
              </a:solidFill>
              <a:latin typeface="Nunito"/>
              <a:ea typeface="Nunito"/>
              <a:cs typeface="Nunito"/>
              <a:sym typeface="Nunito"/>
            </a:endParaRPr>
          </a:p>
        </p:txBody>
      </p:sp>
      <p:sp>
        <p:nvSpPr>
          <p:cNvPr id="187" name="Google Shape;187;p21"/>
          <p:cNvSpPr/>
          <p:nvPr/>
        </p:nvSpPr>
        <p:spPr>
          <a:xfrm>
            <a:off x="10278600" y="2536450"/>
            <a:ext cx="413100" cy="32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Nunito"/>
                <a:ea typeface="Nunito"/>
                <a:cs typeface="Nunito"/>
                <a:sym typeface="Nunito"/>
              </a:rPr>
              <a:t>6</a:t>
            </a:r>
            <a:endParaRPr b="1" sz="1800">
              <a:solidFill>
                <a:srgbClr val="0B5394"/>
              </a:solidFill>
              <a:latin typeface="Nunito"/>
              <a:ea typeface="Nunito"/>
              <a:cs typeface="Nunito"/>
              <a:sym typeface="Nunito"/>
            </a:endParaRPr>
          </a:p>
        </p:txBody>
      </p:sp>
      <p:sp>
        <p:nvSpPr>
          <p:cNvPr id="188" name="Google Shape;188;p21"/>
          <p:cNvSpPr/>
          <p:nvPr/>
        </p:nvSpPr>
        <p:spPr>
          <a:xfrm>
            <a:off x="10778650" y="3058700"/>
            <a:ext cx="413100" cy="32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Nunito"/>
                <a:ea typeface="Nunito"/>
                <a:cs typeface="Nunito"/>
                <a:sym typeface="Nunito"/>
              </a:rPr>
              <a:t>5</a:t>
            </a:r>
            <a:endParaRPr b="1" sz="1800">
              <a:solidFill>
                <a:srgbClr val="0B5394"/>
              </a:solidFill>
              <a:latin typeface="Nunito"/>
              <a:ea typeface="Nunito"/>
              <a:cs typeface="Nunito"/>
              <a:sym typeface="Nunito"/>
            </a:endParaRPr>
          </a:p>
        </p:txBody>
      </p:sp>
      <p:sp>
        <p:nvSpPr>
          <p:cNvPr id="189" name="Google Shape;189;p21"/>
          <p:cNvSpPr/>
          <p:nvPr/>
        </p:nvSpPr>
        <p:spPr>
          <a:xfrm>
            <a:off x="8312300" y="2732600"/>
            <a:ext cx="413100" cy="32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Nunito"/>
                <a:ea typeface="Nunito"/>
                <a:cs typeface="Nunito"/>
                <a:sym typeface="Nunito"/>
              </a:rPr>
              <a:t>4</a:t>
            </a:r>
            <a:endParaRPr b="1" sz="1800">
              <a:solidFill>
                <a:srgbClr val="0B5394"/>
              </a:solidFill>
              <a:latin typeface="Nunito"/>
              <a:ea typeface="Nunito"/>
              <a:cs typeface="Nunito"/>
              <a:sym typeface="Nunito"/>
            </a:endParaRPr>
          </a:p>
        </p:txBody>
      </p:sp>
      <p:sp>
        <p:nvSpPr>
          <p:cNvPr id="190" name="Google Shape;190;p21"/>
          <p:cNvSpPr/>
          <p:nvPr/>
        </p:nvSpPr>
        <p:spPr>
          <a:xfrm>
            <a:off x="8810725" y="3096200"/>
            <a:ext cx="326100" cy="251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Nunito"/>
                <a:ea typeface="Nunito"/>
                <a:cs typeface="Nunito"/>
                <a:sym typeface="Nunito"/>
              </a:rPr>
              <a:t>3</a:t>
            </a:r>
            <a:endParaRPr b="1" sz="1800">
              <a:solidFill>
                <a:srgbClr val="0B5394"/>
              </a:solidFill>
              <a:latin typeface="Nunito"/>
              <a:ea typeface="Nunito"/>
              <a:cs typeface="Nunito"/>
              <a:sym typeface="Nunito"/>
            </a:endParaRPr>
          </a:p>
        </p:txBody>
      </p:sp>
      <p:sp>
        <p:nvSpPr>
          <p:cNvPr id="191" name="Google Shape;191;p21"/>
          <p:cNvSpPr/>
          <p:nvPr/>
        </p:nvSpPr>
        <p:spPr>
          <a:xfrm>
            <a:off x="8257850" y="4548075"/>
            <a:ext cx="413100" cy="32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Nunito"/>
                <a:ea typeface="Nunito"/>
                <a:cs typeface="Nunito"/>
                <a:sym typeface="Nunito"/>
              </a:rPr>
              <a:t>2</a:t>
            </a:r>
            <a:endParaRPr b="1" sz="1800">
              <a:solidFill>
                <a:srgbClr val="0B5394"/>
              </a:solidFill>
              <a:latin typeface="Nunito"/>
              <a:ea typeface="Nunito"/>
              <a:cs typeface="Nunito"/>
              <a:sym typeface="Nunito"/>
            </a:endParaRPr>
          </a:p>
        </p:txBody>
      </p:sp>
      <p:sp>
        <p:nvSpPr>
          <p:cNvPr id="192" name="Google Shape;192;p21"/>
          <p:cNvSpPr/>
          <p:nvPr/>
        </p:nvSpPr>
        <p:spPr>
          <a:xfrm>
            <a:off x="7681825" y="5341725"/>
            <a:ext cx="413100" cy="32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Nunito"/>
                <a:ea typeface="Nunito"/>
                <a:cs typeface="Nunito"/>
                <a:sym typeface="Nunito"/>
              </a:rPr>
              <a:t>1</a:t>
            </a:r>
            <a:endParaRPr b="1" sz="1800">
              <a:solidFill>
                <a:srgbClr val="0B5394"/>
              </a:solidFill>
              <a:latin typeface="Nunito"/>
              <a:ea typeface="Nunito"/>
              <a:cs typeface="Nunito"/>
              <a:sym typeface="Nunito"/>
            </a:endParaRPr>
          </a:p>
        </p:txBody>
      </p:sp>
      <p:sp>
        <p:nvSpPr>
          <p:cNvPr id="193" name="Google Shape;193;p21"/>
          <p:cNvSpPr/>
          <p:nvPr/>
        </p:nvSpPr>
        <p:spPr>
          <a:xfrm>
            <a:off x="9932325" y="1358275"/>
            <a:ext cx="413100" cy="32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rgbClr val="0B5394"/>
                </a:solidFill>
                <a:latin typeface="Nunito"/>
                <a:ea typeface="Nunito"/>
                <a:cs typeface="Nunito"/>
                <a:sym typeface="Nunito"/>
              </a:rPr>
              <a:t>9</a:t>
            </a:r>
            <a:endParaRPr b="1" sz="1800">
              <a:solidFill>
                <a:srgbClr val="0B5394"/>
              </a:solidFill>
              <a:latin typeface="Nunito"/>
              <a:ea typeface="Nunito"/>
              <a:cs typeface="Nunito"/>
              <a:sym typeface="Nunito"/>
            </a:endParaRPr>
          </a:p>
        </p:txBody>
      </p:sp>
      <p:graphicFrame>
        <p:nvGraphicFramePr>
          <p:cNvPr id="194" name="Google Shape;194;p21"/>
          <p:cNvGraphicFramePr/>
          <p:nvPr/>
        </p:nvGraphicFramePr>
        <p:xfrm>
          <a:off x="73725" y="1128670"/>
          <a:ext cx="3000000" cy="3000000"/>
        </p:xfrm>
        <a:graphic>
          <a:graphicData uri="http://schemas.openxmlformats.org/drawingml/2006/table">
            <a:tbl>
              <a:tblPr>
                <a:noFill/>
                <a:tableStyleId>{4C7D8A7C-A64C-47C8-86BF-34C53830C2CC}</a:tableStyleId>
              </a:tblPr>
              <a:tblGrid>
                <a:gridCol w="257150"/>
                <a:gridCol w="1408775"/>
                <a:gridCol w="3127950"/>
                <a:gridCol w="1599800"/>
              </a:tblGrid>
              <a:tr h="440675">
                <a:tc>
                  <a:txBody>
                    <a:bodyPr/>
                    <a:lstStyle/>
                    <a:p>
                      <a:pPr indent="0" lvl="0" marL="0" rtl="0" algn="l">
                        <a:spcBef>
                          <a:spcPts val="0"/>
                        </a:spcBef>
                        <a:spcAft>
                          <a:spcPts val="0"/>
                        </a:spcAft>
                        <a:buNone/>
                      </a:pPr>
                      <a:r>
                        <a:t/>
                      </a:r>
                      <a:endParaRPr>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Profile name</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Description</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KOKO Agents</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770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8</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Innovative / engaged</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Regularly comes up with ideas, highly engaged with KOKO, participates in experiments</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Stepa Supermarket</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7225">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7</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Big shop</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Large shop area &amp; footfall, prominent location</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Fair Price Cereals Shop</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7225">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9</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Best seller</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High level of Cooker and fuel sales</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G-unit super store</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770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6</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Regular shop</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Medium shop area &amp; footfall, off-the-track location</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Kariobangi Memory Enterprise</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7225">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5</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Worst seller</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Low level of Cooker and fuel sales</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GENESSIS ATM MILK</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7225">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7</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Multiple KPs in Shop</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One of the recent shops to get second KP</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Fair Price Shop Githurai</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7225">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4</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Old-timer</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Been with KOKO from early days / v5</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Seraben Supermarket</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0675">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3</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Internal refill box?</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Frawaki Supermarket</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6770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1</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Distance from where we park tankers</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Agent’s farther away often suffer stockouts</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Corner Duka Kiserian			</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67225">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2</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Tiny shop</a:t>
                      </a:r>
                      <a:endParaRPr b="1"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Extremely small shop/kiosk/counter</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Nel shop</a:t>
                      </a:r>
                      <a:endParaRPr sz="1000">
                        <a:latin typeface="Nunito"/>
                        <a:ea typeface="Nunito"/>
                        <a:cs typeface="Nunito"/>
                        <a:sym typeface="Nunito"/>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95" name="Google Shape;195;p21"/>
          <p:cNvSpPr txBox="1"/>
          <p:nvPr/>
        </p:nvSpPr>
        <p:spPr>
          <a:xfrm>
            <a:off x="6698463" y="6080200"/>
            <a:ext cx="48696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100">
                <a:latin typeface="Nunito"/>
                <a:ea typeface="Nunito"/>
                <a:cs typeface="Nunito"/>
                <a:sym typeface="Nunito"/>
              </a:rPr>
              <a:t>Map 1: Participating KOKO Agents</a:t>
            </a:r>
            <a:endParaRPr b="1" i="1" sz="11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Feedback Areas</a:t>
            </a:r>
            <a:endParaRPr/>
          </a:p>
        </p:txBody>
      </p:sp>
      <p:sp>
        <p:nvSpPr>
          <p:cNvPr id="202" name="Google Shape;202;p22"/>
          <p:cNvSpPr txBox="1"/>
          <p:nvPr>
            <p:ph idx="1" type="subTitle"/>
          </p:nvPr>
        </p:nvSpPr>
        <p:spPr>
          <a:xfrm>
            <a:off x="8316600" y="975450"/>
            <a:ext cx="3798000" cy="5364600"/>
          </a:xfrm>
          <a:prstGeom prst="rect">
            <a:avLst/>
          </a:prstGeom>
        </p:spPr>
        <p:txBody>
          <a:bodyPr anchorCtr="0" anchor="t" bIns="45700" lIns="91425" spcFirstLastPara="1" rIns="91425" wrap="square" tIns="45700">
            <a:noAutofit/>
          </a:bodyPr>
          <a:lstStyle/>
          <a:p>
            <a:pPr indent="0" lvl="0" marL="0" rtl="0" algn="just">
              <a:lnSpc>
                <a:spcPct val="150000"/>
              </a:lnSpc>
              <a:spcBef>
                <a:spcPts val="1000"/>
              </a:spcBef>
              <a:spcAft>
                <a:spcPts val="0"/>
              </a:spcAft>
              <a:buNone/>
            </a:pPr>
            <a:r>
              <a:rPr b="1" lang="en-US" sz="1200"/>
              <a:t>Feedback structures as below</a:t>
            </a:r>
            <a:r>
              <a:rPr b="1" lang="en-US" sz="1200"/>
              <a:t>;</a:t>
            </a:r>
            <a:endParaRPr b="1" sz="1200"/>
          </a:p>
          <a:p>
            <a:pPr indent="-304800" lvl="0" marL="457200" rtl="0" algn="just">
              <a:lnSpc>
                <a:spcPct val="150000"/>
              </a:lnSpc>
              <a:spcBef>
                <a:spcPts val="1000"/>
              </a:spcBef>
              <a:spcAft>
                <a:spcPts val="0"/>
              </a:spcAft>
              <a:buSzPts val="1200"/>
              <a:buAutoNum type="arabicPeriod"/>
            </a:pPr>
            <a:r>
              <a:rPr lang="en-US" sz="1200"/>
              <a:t>Installation &amp; Commissioning</a:t>
            </a:r>
            <a:endParaRPr sz="1200"/>
          </a:p>
          <a:p>
            <a:pPr indent="-304800" lvl="0" marL="457200" rtl="0" algn="just">
              <a:lnSpc>
                <a:spcPct val="150000"/>
              </a:lnSpc>
              <a:spcBef>
                <a:spcPts val="0"/>
              </a:spcBef>
              <a:spcAft>
                <a:spcPts val="0"/>
              </a:spcAft>
              <a:buSzPts val="1200"/>
              <a:buAutoNum type="arabicPeriod"/>
            </a:pPr>
            <a:r>
              <a:rPr lang="en-US" sz="1200"/>
              <a:t>Size/Shape &amp; Aesthetic Appeal</a:t>
            </a:r>
            <a:endParaRPr sz="1200"/>
          </a:p>
          <a:p>
            <a:pPr indent="-304800" lvl="0" marL="457200" rtl="0" algn="just">
              <a:lnSpc>
                <a:spcPct val="150000"/>
              </a:lnSpc>
              <a:spcBef>
                <a:spcPts val="0"/>
              </a:spcBef>
              <a:spcAft>
                <a:spcPts val="0"/>
              </a:spcAft>
              <a:buSzPts val="1200"/>
              <a:buAutoNum type="arabicPeriod"/>
            </a:pPr>
            <a:r>
              <a:rPr lang="en-US" sz="1200"/>
              <a:t>Fuel Refilling (KP and Customer Can Refills)</a:t>
            </a:r>
            <a:endParaRPr sz="1200"/>
          </a:p>
          <a:p>
            <a:pPr indent="-304800" lvl="0" marL="457200" rtl="0" algn="just">
              <a:lnSpc>
                <a:spcPct val="150000"/>
              </a:lnSpc>
              <a:spcBef>
                <a:spcPts val="0"/>
              </a:spcBef>
              <a:spcAft>
                <a:spcPts val="0"/>
              </a:spcAft>
              <a:buSzPts val="1200"/>
              <a:buAutoNum type="arabicPeriod"/>
            </a:pPr>
            <a:r>
              <a:rPr lang="en-US" sz="1200"/>
              <a:t>Fuel Storage &amp; Inventory Monitoring</a:t>
            </a:r>
            <a:endParaRPr sz="1200"/>
          </a:p>
          <a:p>
            <a:pPr indent="-304800" lvl="0" marL="457200" rtl="0" algn="just">
              <a:lnSpc>
                <a:spcPct val="150000"/>
              </a:lnSpc>
              <a:spcBef>
                <a:spcPts val="0"/>
              </a:spcBef>
              <a:spcAft>
                <a:spcPts val="0"/>
              </a:spcAft>
              <a:buSzPts val="1200"/>
              <a:buAutoNum type="arabicPeriod"/>
            </a:pPr>
            <a:r>
              <a:rPr lang="en-US" sz="1200"/>
              <a:t>Fuel Dispensing</a:t>
            </a:r>
            <a:endParaRPr sz="1200"/>
          </a:p>
          <a:p>
            <a:pPr indent="-304800" lvl="0" marL="457200" rtl="0" algn="just">
              <a:lnSpc>
                <a:spcPct val="150000"/>
              </a:lnSpc>
              <a:spcBef>
                <a:spcPts val="0"/>
              </a:spcBef>
              <a:spcAft>
                <a:spcPts val="0"/>
              </a:spcAft>
              <a:buSzPts val="1200"/>
              <a:buAutoNum type="arabicPeriod"/>
            </a:pPr>
            <a:r>
              <a:rPr lang="en-US" sz="1200"/>
              <a:t>Fuel Quality</a:t>
            </a:r>
            <a:endParaRPr sz="1200"/>
          </a:p>
          <a:p>
            <a:pPr indent="-304800" lvl="0" marL="457200" rtl="0" algn="just">
              <a:lnSpc>
                <a:spcPct val="150000"/>
              </a:lnSpc>
              <a:spcBef>
                <a:spcPts val="0"/>
              </a:spcBef>
              <a:spcAft>
                <a:spcPts val="0"/>
              </a:spcAft>
              <a:buSzPts val="1200"/>
              <a:buAutoNum type="arabicPeriod"/>
            </a:pPr>
            <a:r>
              <a:rPr lang="en-US" sz="1200"/>
              <a:t>Unit Internal Access &amp; Maintenance</a:t>
            </a:r>
            <a:endParaRPr sz="1200"/>
          </a:p>
          <a:p>
            <a:pPr indent="-304800" lvl="0" marL="457200" rtl="0" algn="just">
              <a:lnSpc>
                <a:spcPct val="150000"/>
              </a:lnSpc>
              <a:spcBef>
                <a:spcPts val="0"/>
              </a:spcBef>
              <a:spcAft>
                <a:spcPts val="0"/>
              </a:spcAft>
              <a:buSzPts val="1200"/>
              <a:buAutoNum type="arabicPeriod"/>
            </a:pPr>
            <a:r>
              <a:rPr lang="en-US" sz="1200"/>
              <a:t> Fuel Safety Features &amp; Hazard Avoidance</a:t>
            </a:r>
            <a:endParaRPr sz="1200"/>
          </a:p>
          <a:p>
            <a:pPr indent="-304800" lvl="0" marL="457200" rtl="0" algn="just">
              <a:lnSpc>
                <a:spcPct val="150000"/>
              </a:lnSpc>
              <a:spcBef>
                <a:spcPts val="0"/>
              </a:spcBef>
              <a:spcAft>
                <a:spcPts val="0"/>
              </a:spcAft>
              <a:buSzPts val="1200"/>
              <a:buAutoNum type="arabicPeriod"/>
            </a:pPr>
            <a:r>
              <a:rPr lang="en-US" sz="1200"/>
              <a:t>Power Supply &amp; Backup</a:t>
            </a:r>
            <a:endParaRPr sz="1200"/>
          </a:p>
          <a:p>
            <a:pPr indent="-304800" lvl="0" marL="457200" rtl="0" algn="just">
              <a:lnSpc>
                <a:spcPct val="150000"/>
              </a:lnSpc>
              <a:spcBef>
                <a:spcPts val="0"/>
              </a:spcBef>
              <a:spcAft>
                <a:spcPts val="0"/>
              </a:spcAft>
              <a:buSzPts val="1200"/>
              <a:buAutoNum type="arabicPeriod"/>
            </a:pPr>
            <a:r>
              <a:rPr lang="en-US" sz="1200"/>
              <a:t>Screen User &amp; Interface</a:t>
            </a:r>
            <a:endParaRPr sz="1200"/>
          </a:p>
          <a:p>
            <a:pPr indent="-304800" lvl="0" marL="457200" rtl="0" algn="just">
              <a:lnSpc>
                <a:spcPct val="150000"/>
              </a:lnSpc>
              <a:spcBef>
                <a:spcPts val="0"/>
              </a:spcBef>
              <a:spcAft>
                <a:spcPts val="0"/>
              </a:spcAft>
              <a:buSzPts val="1200"/>
              <a:buAutoNum type="arabicPeriod"/>
            </a:pPr>
            <a:r>
              <a:rPr lang="en-US" sz="1200"/>
              <a:t>Connectivity &amp; Remote Monitoring</a:t>
            </a:r>
            <a:endParaRPr sz="1200"/>
          </a:p>
          <a:p>
            <a:pPr indent="-304800" lvl="0" marL="457200" rtl="0" algn="just">
              <a:lnSpc>
                <a:spcPct val="150000"/>
              </a:lnSpc>
              <a:spcBef>
                <a:spcPts val="0"/>
              </a:spcBef>
              <a:spcAft>
                <a:spcPts val="0"/>
              </a:spcAft>
              <a:buSzPts val="1200"/>
              <a:buAutoNum type="arabicPeriod"/>
            </a:pPr>
            <a:r>
              <a:rPr lang="en-US" sz="1200"/>
              <a:t>Security and Self Protection</a:t>
            </a:r>
            <a:endParaRPr sz="1200"/>
          </a:p>
          <a:p>
            <a:pPr indent="-304800" lvl="0" marL="457200" rtl="0" algn="just">
              <a:lnSpc>
                <a:spcPct val="150000"/>
              </a:lnSpc>
              <a:spcBef>
                <a:spcPts val="0"/>
              </a:spcBef>
              <a:spcAft>
                <a:spcPts val="0"/>
              </a:spcAft>
              <a:buSzPts val="1200"/>
              <a:buAutoNum type="arabicPeriod"/>
            </a:pPr>
            <a:r>
              <a:rPr lang="en-US" sz="1200"/>
              <a:t>General KP use Feedback</a:t>
            </a:r>
            <a:endParaRPr sz="1200"/>
          </a:p>
          <a:p>
            <a:pPr indent="0" lvl="0" marL="0" rtl="0" algn="just">
              <a:lnSpc>
                <a:spcPct val="150000"/>
              </a:lnSpc>
              <a:spcBef>
                <a:spcPts val="1000"/>
              </a:spcBef>
              <a:spcAft>
                <a:spcPts val="0"/>
              </a:spcAft>
              <a:buNone/>
            </a:pPr>
            <a:r>
              <a:t/>
            </a:r>
            <a:endParaRPr sz="1300"/>
          </a:p>
          <a:p>
            <a:pPr indent="0" lvl="0" marL="0" rtl="0" algn="just">
              <a:lnSpc>
                <a:spcPct val="150000"/>
              </a:lnSpc>
              <a:spcBef>
                <a:spcPts val="1000"/>
              </a:spcBef>
              <a:spcAft>
                <a:spcPts val="0"/>
              </a:spcAft>
              <a:buClr>
                <a:schemeClr val="dk1"/>
              </a:buClr>
              <a:buSzPts val="1100"/>
              <a:buFont typeface="Arial"/>
              <a:buNone/>
            </a:pPr>
            <a:r>
              <a:t/>
            </a:r>
            <a:endParaRPr sz="1300"/>
          </a:p>
          <a:p>
            <a:pPr indent="0" lvl="0" marL="0" rtl="0" algn="just">
              <a:lnSpc>
                <a:spcPct val="150000"/>
              </a:lnSpc>
              <a:spcBef>
                <a:spcPts val="1000"/>
              </a:spcBef>
              <a:spcAft>
                <a:spcPts val="0"/>
              </a:spcAft>
              <a:buNone/>
            </a:pPr>
            <a:r>
              <a:t/>
            </a:r>
            <a:endParaRPr sz="1300"/>
          </a:p>
        </p:txBody>
      </p:sp>
      <p:sp>
        <p:nvSpPr>
          <p:cNvPr id="203" name="Google Shape;203;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4" name="Google Shape;204;p22"/>
          <p:cNvSpPr txBox="1"/>
          <p:nvPr/>
        </p:nvSpPr>
        <p:spPr>
          <a:xfrm>
            <a:off x="0" y="975450"/>
            <a:ext cx="7800000" cy="53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latin typeface="Nunito"/>
                <a:ea typeface="Nunito"/>
                <a:cs typeface="Nunito"/>
                <a:sym typeface="Nunito"/>
              </a:rPr>
              <a:t>Discussion Guide</a:t>
            </a:r>
            <a:endParaRPr b="1" sz="1200">
              <a:solidFill>
                <a:schemeClr val="dk1"/>
              </a:solidFill>
              <a:latin typeface="Nunito"/>
              <a:ea typeface="Nunito"/>
              <a:cs typeface="Nunito"/>
              <a:sym typeface="Nunito"/>
            </a:endParaRPr>
          </a:p>
          <a:p>
            <a:pPr indent="0" lvl="0" marL="0" rtl="0" algn="l">
              <a:spcBef>
                <a:spcPts val="0"/>
              </a:spcBef>
              <a:spcAft>
                <a:spcPts val="0"/>
              </a:spcAft>
              <a:buNone/>
            </a:pPr>
            <a:r>
              <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AutoNum type="arabicPeriod"/>
            </a:pPr>
            <a:r>
              <a:rPr lang="en-US" sz="1200">
                <a:solidFill>
                  <a:schemeClr val="dk1"/>
                </a:solidFill>
                <a:latin typeface="Nunito"/>
                <a:ea typeface="Nunito"/>
                <a:cs typeface="Nunito"/>
                <a:sym typeface="Nunito"/>
              </a:rPr>
              <a:t>How was KP </a:t>
            </a:r>
            <a:r>
              <a:rPr lang="en-US" sz="1200" u="sng">
                <a:solidFill>
                  <a:schemeClr val="dk1"/>
                </a:solidFill>
                <a:latin typeface="Nunito"/>
                <a:ea typeface="Nunito"/>
                <a:cs typeface="Nunito"/>
                <a:sym typeface="Nunito"/>
              </a:rPr>
              <a:t>installation </a:t>
            </a:r>
            <a:r>
              <a:rPr lang="en-US" sz="1200">
                <a:solidFill>
                  <a:schemeClr val="dk1"/>
                </a:solidFill>
                <a:latin typeface="Nunito"/>
                <a:ea typeface="Nunito"/>
                <a:cs typeface="Nunito"/>
                <a:sym typeface="Nunito"/>
              </a:rPr>
              <a:t>experience at your shop (information, civils, delivery, set up, commissioning)?  Improvement ideas? </a:t>
            </a:r>
            <a:endParaRPr sz="1200">
              <a:solidFill>
                <a:schemeClr val="dk1"/>
              </a:solidFill>
              <a:latin typeface="Nunito"/>
              <a:ea typeface="Nunito"/>
              <a:cs typeface="Nunito"/>
              <a:sym typeface="Nunit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AutoNum type="arabicPeriod"/>
            </a:pPr>
            <a:r>
              <a:rPr lang="en-US" sz="1200">
                <a:solidFill>
                  <a:schemeClr val="dk1"/>
                </a:solidFill>
                <a:latin typeface="Nunito"/>
                <a:ea typeface="Nunito"/>
                <a:cs typeface="Nunito"/>
                <a:sym typeface="Nunito"/>
              </a:rPr>
              <a:t>How well does </a:t>
            </a:r>
            <a:r>
              <a:rPr lang="en-US" sz="1200" u="sng">
                <a:solidFill>
                  <a:schemeClr val="dk1"/>
                </a:solidFill>
                <a:latin typeface="Nunito"/>
                <a:ea typeface="Nunito"/>
                <a:cs typeface="Nunito"/>
                <a:sym typeface="Nunito"/>
              </a:rPr>
              <a:t>KP fit</a:t>
            </a:r>
            <a:r>
              <a:rPr lang="en-US" sz="1200">
                <a:solidFill>
                  <a:schemeClr val="dk1"/>
                </a:solidFill>
                <a:latin typeface="Nunito"/>
                <a:ea typeface="Nunito"/>
                <a:cs typeface="Nunito"/>
                <a:sym typeface="Nunito"/>
              </a:rPr>
              <a:t> and look in your shop?  Anything you wish we had added or changed? (appearance, size, etc.) </a:t>
            </a:r>
            <a:endParaRPr sz="1200">
              <a:solidFill>
                <a:schemeClr val="dk1"/>
              </a:solidFill>
              <a:latin typeface="Nunito"/>
              <a:ea typeface="Nunito"/>
              <a:cs typeface="Nunito"/>
              <a:sym typeface="Nunit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AutoNum type="arabicPeriod"/>
            </a:pPr>
            <a:r>
              <a:rPr lang="en-US" sz="1200" u="sng">
                <a:solidFill>
                  <a:schemeClr val="dk1"/>
                </a:solidFill>
                <a:latin typeface="Nunito"/>
                <a:ea typeface="Nunito"/>
                <a:cs typeface="Nunito"/>
                <a:sym typeface="Nunito"/>
              </a:rPr>
              <a:t>How well does the KP work</a:t>
            </a:r>
            <a:r>
              <a:rPr lang="en-US" sz="1200">
                <a:solidFill>
                  <a:schemeClr val="dk1"/>
                </a:solidFill>
                <a:latin typeface="Nunito"/>
                <a:ea typeface="Nunito"/>
                <a:cs typeface="Nunito"/>
                <a:sym typeface="Nunito"/>
              </a:rPr>
              <a:t> ? (i.e. dispense fuel safely to customers without taking your time).  </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AutoNum type="alphaLcPeriod"/>
            </a:pPr>
            <a:r>
              <a:rPr lang="en-US" sz="1200">
                <a:solidFill>
                  <a:schemeClr val="dk1"/>
                </a:solidFill>
                <a:latin typeface="Nunito"/>
                <a:ea typeface="Nunito"/>
                <a:cs typeface="Nunito"/>
                <a:sym typeface="Nunito"/>
              </a:rPr>
              <a:t>What step in using KP do KOKO Customers need your help with the most?  </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AutoNum type="alphaLcPeriod"/>
            </a:pPr>
            <a:r>
              <a:rPr lang="en-US" sz="1200">
                <a:solidFill>
                  <a:schemeClr val="dk1"/>
                </a:solidFill>
                <a:latin typeface="Nunito"/>
                <a:ea typeface="Nunito"/>
                <a:cs typeface="Nunito"/>
                <a:sym typeface="Nunito"/>
              </a:rPr>
              <a:t>(if 1 KP in shop: ) Do you feel the KP gets too busy sometimes in the evening (long wait)?   How should we address that?   </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AutoNum type="alphaLcPeriod"/>
            </a:pPr>
            <a:r>
              <a:rPr lang="en-US" sz="1200">
                <a:solidFill>
                  <a:schemeClr val="dk1"/>
                </a:solidFill>
                <a:latin typeface="Nunito"/>
                <a:ea typeface="Nunito"/>
                <a:cs typeface="Nunito"/>
                <a:sym typeface="Nunito"/>
              </a:rPr>
              <a:t>(if 2 KPs in shop:)  Is 2 KPs a good way to ensure you have enough fuel for customers?  Why? Or 1 KP with bigger tank?</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AutoNum type="alphaLcPeriod"/>
            </a:pPr>
            <a:r>
              <a:rPr lang="en-US" sz="1200">
                <a:solidFill>
                  <a:schemeClr val="dk1"/>
                </a:solidFill>
                <a:latin typeface="Nunito"/>
                <a:ea typeface="Nunito"/>
                <a:cs typeface="Nunito"/>
                <a:sym typeface="Nunito"/>
              </a:rPr>
              <a:t>Do customers leave their empty Canisters in your shop ? Why? How could we better meet their needs? </a:t>
            </a:r>
            <a:endParaRPr sz="1200">
              <a:solidFill>
                <a:schemeClr val="dk1"/>
              </a:solidFill>
              <a:latin typeface="Nunito"/>
              <a:ea typeface="Nunito"/>
              <a:cs typeface="Nunito"/>
              <a:sym typeface="Nunito"/>
            </a:endParaRPr>
          </a:p>
          <a:p>
            <a:pPr indent="-304800" lvl="1" marL="914400" rtl="0" algn="l">
              <a:spcBef>
                <a:spcPts val="0"/>
              </a:spcBef>
              <a:spcAft>
                <a:spcPts val="0"/>
              </a:spcAft>
              <a:buClr>
                <a:schemeClr val="dk1"/>
              </a:buClr>
              <a:buSzPts val="1200"/>
              <a:buAutoNum type="alphaLcPeriod"/>
            </a:pPr>
            <a:r>
              <a:rPr lang="en-US" sz="1200">
                <a:solidFill>
                  <a:schemeClr val="dk1"/>
                </a:solidFill>
                <a:latin typeface="Nunito"/>
                <a:ea typeface="Nunito"/>
                <a:cs typeface="Nunito"/>
                <a:sym typeface="Nunito"/>
              </a:rPr>
              <a:t>Anything more the KP should do to benefit you or CUstomers? </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AutoNum type="arabicPeriod"/>
            </a:pPr>
            <a:r>
              <a:rPr lang="en-US" sz="1200">
                <a:solidFill>
                  <a:schemeClr val="dk1"/>
                </a:solidFill>
                <a:latin typeface="Nunito"/>
                <a:ea typeface="Nunito"/>
                <a:cs typeface="Nunito"/>
                <a:sym typeface="Nunito"/>
              </a:rPr>
              <a:t>How do you feel about what shows on the </a:t>
            </a:r>
            <a:r>
              <a:rPr lang="en-US" sz="1200" u="sng">
                <a:solidFill>
                  <a:schemeClr val="dk1"/>
                </a:solidFill>
                <a:latin typeface="Nunito"/>
                <a:ea typeface="Nunito"/>
                <a:cs typeface="Nunito"/>
                <a:sym typeface="Nunito"/>
              </a:rPr>
              <a:t>KP screen</a:t>
            </a:r>
            <a:r>
              <a:rPr lang="en-US" sz="1200">
                <a:solidFill>
                  <a:schemeClr val="dk1"/>
                </a:solidFill>
                <a:latin typeface="Nunito"/>
                <a:ea typeface="Nunito"/>
                <a:cs typeface="Nunito"/>
                <a:sym typeface="Nunito"/>
              </a:rPr>
              <a:t> and the </a:t>
            </a:r>
            <a:r>
              <a:rPr lang="en-US" sz="1200" u="sng">
                <a:solidFill>
                  <a:schemeClr val="dk1"/>
                </a:solidFill>
                <a:latin typeface="Nunito"/>
                <a:ea typeface="Nunito"/>
                <a:cs typeface="Nunito"/>
                <a:sym typeface="Nunito"/>
              </a:rPr>
              <a:t>audio</a:t>
            </a:r>
            <a:r>
              <a:rPr lang="en-US" sz="1200">
                <a:solidFill>
                  <a:schemeClr val="dk1"/>
                </a:solidFill>
                <a:latin typeface="Nunito"/>
                <a:ea typeface="Nunito"/>
                <a:cs typeface="Nunito"/>
                <a:sym typeface="Nunito"/>
              </a:rPr>
              <a:t> level of the KP? </a:t>
            </a:r>
            <a:endParaRPr sz="1200">
              <a:solidFill>
                <a:schemeClr val="dk1"/>
              </a:solidFill>
              <a:latin typeface="Nunito"/>
              <a:ea typeface="Nunito"/>
              <a:cs typeface="Nunito"/>
              <a:sym typeface="Nunit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AutoNum type="arabicPeriod"/>
            </a:pPr>
            <a:r>
              <a:rPr lang="en-US" sz="1200">
                <a:solidFill>
                  <a:schemeClr val="dk1"/>
                </a:solidFill>
                <a:latin typeface="Nunito"/>
                <a:ea typeface="Nunito"/>
                <a:cs typeface="Nunito"/>
                <a:sym typeface="Nunito"/>
              </a:rPr>
              <a:t>What do you think of the </a:t>
            </a:r>
            <a:r>
              <a:rPr lang="en-US" sz="1200" u="sng">
                <a:solidFill>
                  <a:schemeClr val="dk1"/>
                </a:solidFill>
                <a:latin typeface="Nunito"/>
                <a:ea typeface="Nunito"/>
                <a:cs typeface="Nunito"/>
                <a:sym typeface="Nunito"/>
              </a:rPr>
              <a:t>refilling</a:t>
            </a:r>
            <a:r>
              <a:rPr lang="en-US" sz="1200">
                <a:solidFill>
                  <a:schemeClr val="dk1"/>
                </a:solidFill>
                <a:latin typeface="Nunito"/>
                <a:ea typeface="Nunito"/>
                <a:cs typeface="Nunito"/>
                <a:sym typeface="Nunito"/>
              </a:rPr>
              <a:t> system?  Anything about this that needs to be improved? </a:t>
            </a:r>
            <a:endParaRPr sz="1200">
              <a:solidFill>
                <a:schemeClr val="dk1"/>
              </a:solidFill>
              <a:latin typeface="Nunito"/>
              <a:ea typeface="Nunito"/>
              <a:cs typeface="Nunito"/>
              <a:sym typeface="Nunit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AutoNum type="arabicPeriod"/>
            </a:pPr>
            <a:r>
              <a:rPr lang="en-US" sz="1200">
                <a:solidFill>
                  <a:schemeClr val="dk1"/>
                </a:solidFill>
                <a:latin typeface="Nunito"/>
                <a:ea typeface="Nunito"/>
                <a:cs typeface="Nunito"/>
                <a:sym typeface="Nunito"/>
              </a:rPr>
              <a:t>Any suggestions regarding how the KOKOpoint is </a:t>
            </a:r>
            <a:r>
              <a:rPr lang="en-US" sz="1200" u="sng">
                <a:solidFill>
                  <a:schemeClr val="dk1"/>
                </a:solidFill>
                <a:latin typeface="Nunito"/>
                <a:ea typeface="Nunito"/>
                <a:cs typeface="Nunito"/>
                <a:sym typeface="Nunito"/>
              </a:rPr>
              <a:t>maintained/fixed</a:t>
            </a:r>
            <a:r>
              <a:rPr lang="en-US" sz="1200">
                <a:solidFill>
                  <a:schemeClr val="dk1"/>
                </a:solidFill>
                <a:latin typeface="Nunito"/>
                <a:ea typeface="Nunito"/>
                <a:cs typeface="Nunito"/>
                <a:sym typeface="Nunito"/>
              </a:rPr>
              <a:t> by KOKO?</a:t>
            </a:r>
            <a:endParaRPr sz="1200">
              <a:solidFill>
                <a:schemeClr val="dk1"/>
              </a:solidFill>
              <a:latin typeface="Nunito"/>
              <a:ea typeface="Nunito"/>
              <a:cs typeface="Nunito"/>
              <a:sym typeface="Nunito"/>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AutoNum type="arabicPeriod"/>
            </a:pPr>
            <a:r>
              <a:rPr lang="en-US" sz="1200">
                <a:solidFill>
                  <a:schemeClr val="dk1"/>
                </a:solidFill>
                <a:latin typeface="Nunito"/>
                <a:ea typeface="Nunito"/>
                <a:cs typeface="Nunito"/>
                <a:sym typeface="Nunito"/>
              </a:rPr>
              <a:t>What do you feel about Safety of the KP?  Has your view changed over time? Any way things could be safer? </a:t>
            </a:r>
            <a:br>
              <a:rPr lang="en-US" sz="1200">
                <a:solidFill>
                  <a:schemeClr val="dk1"/>
                </a:solidFill>
                <a:latin typeface="Nunito"/>
                <a:ea typeface="Nunito"/>
                <a:cs typeface="Nunito"/>
                <a:sym typeface="Nunito"/>
              </a:rPr>
            </a:b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AutoNum type="arabicPeriod"/>
            </a:pPr>
            <a:r>
              <a:rPr lang="en-US" sz="1200">
                <a:solidFill>
                  <a:schemeClr val="dk1"/>
                </a:solidFill>
                <a:latin typeface="Nunito"/>
                <a:ea typeface="Nunito"/>
                <a:cs typeface="Nunito"/>
                <a:sym typeface="Nunito"/>
              </a:rPr>
              <a:t>Any other comments, concerns, ideas for KOKO?  (cooker storage? cooker repair? helping customers top up? )</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Fair Price Cereals Githurai</a:t>
            </a:r>
            <a:endParaRPr/>
          </a:p>
        </p:txBody>
      </p:sp>
      <p:sp>
        <p:nvSpPr>
          <p:cNvPr id="211" name="Google Shape;211;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12" name="Google Shape;212;p23"/>
          <p:cNvPicPr preferRelativeResize="0"/>
          <p:nvPr/>
        </p:nvPicPr>
        <p:blipFill>
          <a:blip r:embed="rId3">
            <a:alphaModFix/>
          </a:blip>
          <a:stretch>
            <a:fillRect/>
          </a:stretch>
        </p:blipFill>
        <p:spPr>
          <a:xfrm>
            <a:off x="152400" y="1027743"/>
            <a:ext cx="5714237" cy="2857118"/>
          </a:xfrm>
          <a:prstGeom prst="rect">
            <a:avLst/>
          </a:prstGeom>
          <a:noFill/>
          <a:ln>
            <a:noFill/>
          </a:ln>
        </p:spPr>
      </p:pic>
      <p:pic>
        <p:nvPicPr>
          <p:cNvPr id="213" name="Google Shape;213;p23"/>
          <p:cNvPicPr preferRelativeResize="0"/>
          <p:nvPr/>
        </p:nvPicPr>
        <p:blipFill>
          <a:blip r:embed="rId4">
            <a:alphaModFix/>
          </a:blip>
          <a:stretch>
            <a:fillRect/>
          </a:stretch>
        </p:blipFill>
        <p:spPr>
          <a:xfrm>
            <a:off x="184213" y="3884861"/>
            <a:ext cx="5650601" cy="2668033"/>
          </a:xfrm>
          <a:prstGeom prst="rect">
            <a:avLst/>
          </a:prstGeom>
          <a:noFill/>
          <a:ln>
            <a:noFill/>
          </a:ln>
        </p:spPr>
      </p:pic>
      <p:sp>
        <p:nvSpPr>
          <p:cNvPr id="214" name="Google Shape;214;p23"/>
          <p:cNvSpPr txBox="1"/>
          <p:nvPr/>
        </p:nvSpPr>
        <p:spPr>
          <a:xfrm>
            <a:off x="6289225" y="958475"/>
            <a:ext cx="5575800" cy="5398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Location has 2 KPs installed,</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Different installation experiences, 1st took about 5 months to g live, 2nd only took 2 weeks,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Size and aesthetics of it makes shop look appealing,</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Most of his customers send their kids to refill on their behalf, do account top-ups at home, kids enjoy screen interaction,</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KPs are installed to different heights, people think the raised KP is bigger and by default kids choose the one they can easily reach the screen, for the younger kids the agent does the refill process for them,</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He has to demo to all his new clients which he is okay with,</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Canister refill flow rate is slow, causes a queue in the evening when there are about 5 people at a time even with there being second KP,</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Both KPs are playing different ads with no volume currently which he is okay with with, feels like the ads should visually communicate more than requiring audio to attract customers,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Between multiple KPs and a single KP with a bigger tank, he would prefer multiple KPs because it means more than one screen for customer interactions during peak hours than a single screen whose interaction has to be in turns,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Back up batteries for both KPs last for different durations, 1st KP lasts for about 30 mins, 2nd KP lasts for upto 3 hours,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US" sz="1200">
                <a:latin typeface="Nunito"/>
                <a:ea typeface="Nunito"/>
                <a:cs typeface="Nunito"/>
                <a:sym typeface="Nunito"/>
              </a:rPr>
              <a:t>Emergency button is secure, not been tampered with so far,</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Size/Shape &amp; Aesthetic Appeal &gt;&gt;</a:t>
            </a:r>
            <a:r>
              <a:rPr lang="en-US" u="sng">
                <a:solidFill>
                  <a:schemeClr val="hlink"/>
                </a:solidFill>
                <a:hlinkClick r:id="rId3"/>
              </a:rPr>
              <a:t>Link to Images</a:t>
            </a:r>
            <a:endParaRPr/>
          </a:p>
        </p:txBody>
      </p:sp>
      <p:sp>
        <p:nvSpPr>
          <p:cNvPr id="221" name="Google Shape;221;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22" name="Google Shape;222;p24"/>
          <p:cNvGraphicFramePr/>
          <p:nvPr/>
        </p:nvGraphicFramePr>
        <p:xfrm>
          <a:off x="215250" y="1225038"/>
          <a:ext cx="3000000" cy="3000000"/>
        </p:xfrm>
        <a:graphic>
          <a:graphicData uri="http://schemas.openxmlformats.org/drawingml/2006/table">
            <a:tbl>
              <a:tblPr>
                <a:noFill/>
                <a:tableStyleId>{E6FFF11A-231F-4432-A087-AD607CE2E6DD}</a:tableStyleId>
              </a:tblPr>
              <a:tblGrid>
                <a:gridCol w="1989050"/>
                <a:gridCol w="1658550"/>
                <a:gridCol w="2319550"/>
                <a:gridCol w="1989050"/>
              </a:tblGrid>
              <a:tr h="485850">
                <a:tc>
                  <a:txBody>
                    <a:bodyPr/>
                    <a:lstStyle/>
                    <a:p>
                      <a:pPr indent="0" lvl="0" marL="0" rtl="0" algn="l">
                        <a:spcBef>
                          <a:spcPts val="0"/>
                        </a:spcBef>
                        <a:spcAft>
                          <a:spcPts val="0"/>
                        </a:spcAft>
                        <a:buNone/>
                      </a:pPr>
                      <a:r>
                        <a:rPr b="1" lang="en-US">
                          <a:latin typeface="Nunito"/>
                          <a:ea typeface="Nunito"/>
                          <a:cs typeface="Nunito"/>
                          <a:sym typeface="Nunito"/>
                        </a:rPr>
                        <a:t>Feedback</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No. of responding agents</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Effect/User Perception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Improvement Suggestions?</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r>
              <a:tr h="738150">
                <a:tc>
                  <a:txBody>
                    <a:bodyPr/>
                    <a:lstStyle/>
                    <a:p>
                      <a:pPr indent="0" lvl="0" marL="0" rtl="0" algn="l">
                        <a:spcBef>
                          <a:spcPts val="0"/>
                        </a:spcBef>
                        <a:spcAft>
                          <a:spcPts val="0"/>
                        </a:spcAft>
                        <a:buNone/>
                      </a:pPr>
                      <a:r>
                        <a:rPr lang="en-US" sz="1200">
                          <a:latin typeface="Nunito"/>
                          <a:ea typeface="Nunito"/>
                          <a:cs typeface="Nunito"/>
                          <a:sym typeface="Nunito"/>
                        </a:rPr>
                        <a:t>KP Rusting from bottom due to rain splashes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1</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Only a matter of time before they are unappealing,</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38150">
                <a:tc>
                  <a:txBody>
                    <a:bodyPr/>
                    <a:lstStyle/>
                    <a:p>
                      <a:pPr indent="0" lvl="0" marL="0" rtl="0" algn="l">
                        <a:spcBef>
                          <a:spcPts val="0"/>
                        </a:spcBef>
                        <a:spcAft>
                          <a:spcPts val="0"/>
                        </a:spcAft>
                        <a:buNone/>
                      </a:pPr>
                      <a:r>
                        <a:rPr lang="en-US" sz="1200">
                          <a:latin typeface="Nunito"/>
                          <a:ea typeface="Nunito"/>
                          <a:cs typeface="Nunito"/>
                          <a:sym typeface="Nunito"/>
                        </a:rPr>
                        <a:t>Stained KP surfaces around docking area</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Poor paintwork/quality of paint</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85850">
                <a:tc>
                  <a:txBody>
                    <a:bodyPr/>
                    <a:lstStyle/>
                    <a:p>
                      <a:pPr indent="0" lvl="0" marL="0" rtl="0" algn="l">
                        <a:spcBef>
                          <a:spcPts val="0"/>
                        </a:spcBef>
                        <a:spcAft>
                          <a:spcPts val="0"/>
                        </a:spcAft>
                        <a:buNone/>
                      </a:pPr>
                      <a:r>
                        <a:rPr lang="en-US" sz="1200">
                          <a:latin typeface="Nunito"/>
                          <a:ea typeface="Nunito"/>
                          <a:cs typeface="Nunito"/>
                          <a:sym typeface="Nunito"/>
                        </a:rPr>
                        <a:t>KP Blocking access due to its, big size</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1</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Agents think it should be installed outside,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38150">
                <a:tc>
                  <a:txBody>
                    <a:bodyPr/>
                    <a:lstStyle/>
                    <a:p>
                      <a:pPr indent="0" lvl="0" marL="0" rtl="0" algn="l">
                        <a:spcBef>
                          <a:spcPts val="0"/>
                        </a:spcBef>
                        <a:spcAft>
                          <a:spcPts val="0"/>
                        </a:spcAft>
                        <a:buNone/>
                      </a:pPr>
                      <a:r>
                        <a:rPr lang="en-US" sz="1200">
                          <a:latin typeface="Nunito"/>
                          <a:ea typeface="Nunito"/>
                          <a:cs typeface="Nunito"/>
                          <a:sym typeface="Nunito"/>
                        </a:rPr>
                        <a:t>Size and aesthetics of KP adds to shop’s appeal</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1</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Makes shop look good, attracts interest to shopping clients</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38150">
                <a:tc>
                  <a:txBody>
                    <a:bodyPr/>
                    <a:lstStyle/>
                    <a:p>
                      <a:pPr indent="0" lvl="0" marL="0" rtl="0" algn="l">
                        <a:spcBef>
                          <a:spcPts val="0"/>
                        </a:spcBef>
                        <a:spcAft>
                          <a:spcPts val="0"/>
                        </a:spcAft>
                        <a:buNone/>
                      </a:pPr>
                      <a:r>
                        <a:rPr lang="en-US" sz="1200">
                          <a:latin typeface="Nunito"/>
                          <a:ea typeface="Nunito"/>
                          <a:cs typeface="Nunito"/>
                          <a:sym typeface="Nunito"/>
                        </a:rPr>
                        <a:t>Nonuniformly installed KPs (Height) for multiple KP locations</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1</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Affects height of screen, Users think they are of different sizes</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85850">
                <a:tc>
                  <a:txBody>
                    <a:bodyPr/>
                    <a:lstStyle/>
                    <a:p>
                      <a:pPr indent="0" lvl="0" marL="0" rtl="0" algn="l">
                        <a:spcBef>
                          <a:spcPts val="0"/>
                        </a:spcBef>
                        <a:spcAft>
                          <a:spcPts val="0"/>
                        </a:spcAft>
                        <a:buNone/>
                      </a:pPr>
                      <a:r>
                        <a:rPr lang="en-US" sz="1200">
                          <a:latin typeface="Nunito"/>
                          <a:ea typeface="Nunito"/>
                          <a:cs typeface="Nunito"/>
                          <a:sym typeface="Nunito"/>
                        </a:rPr>
                        <a:t>Nonuniformly placed stickers</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Generally are unappealing</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85850">
                <a:tc>
                  <a:txBody>
                    <a:bodyPr/>
                    <a:lstStyle/>
                    <a:p>
                      <a:pPr indent="0" lvl="0" marL="0" rtl="0" algn="l">
                        <a:spcBef>
                          <a:spcPts val="0"/>
                        </a:spcBef>
                        <a:spcAft>
                          <a:spcPts val="0"/>
                        </a:spcAft>
                        <a:buNone/>
                      </a:pPr>
                      <a:r>
                        <a:rPr lang="en-US" sz="1200">
                          <a:latin typeface="Nunito"/>
                          <a:ea typeface="Nunito"/>
                          <a:cs typeface="Nunito"/>
                          <a:sym typeface="Nunito"/>
                        </a:rPr>
                        <a:t>Discoloured backlit ‘KOKOPOINT’ sign</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3" name="Google Shape;223;p24"/>
          <p:cNvPicPr preferRelativeResize="0"/>
          <p:nvPr/>
        </p:nvPicPr>
        <p:blipFill>
          <a:blip r:embed="rId4">
            <a:alphaModFix/>
          </a:blip>
          <a:stretch>
            <a:fillRect/>
          </a:stretch>
        </p:blipFill>
        <p:spPr>
          <a:xfrm>
            <a:off x="8564350" y="1007683"/>
            <a:ext cx="2560323" cy="1280161"/>
          </a:xfrm>
          <a:prstGeom prst="rect">
            <a:avLst/>
          </a:prstGeom>
          <a:noFill/>
          <a:ln>
            <a:noFill/>
          </a:ln>
        </p:spPr>
      </p:pic>
      <p:pic>
        <p:nvPicPr>
          <p:cNvPr id="224" name="Google Shape;224;p24"/>
          <p:cNvPicPr preferRelativeResize="0"/>
          <p:nvPr/>
        </p:nvPicPr>
        <p:blipFill>
          <a:blip r:embed="rId5">
            <a:alphaModFix/>
          </a:blip>
          <a:stretch>
            <a:fillRect/>
          </a:stretch>
        </p:blipFill>
        <p:spPr>
          <a:xfrm>
            <a:off x="8564350" y="2356071"/>
            <a:ext cx="2560323" cy="1280161"/>
          </a:xfrm>
          <a:prstGeom prst="rect">
            <a:avLst/>
          </a:prstGeom>
          <a:noFill/>
          <a:ln>
            <a:noFill/>
          </a:ln>
        </p:spPr>
      </p:pic>
      <p:pic>
        <p:nvPicPr>
          <p:cNvPr id="225" name="Google Shape;225;p24"/>
          <p:cNvPicPr preferRelativeResize="0"/>
          <p:nvPr/>
        </p:nvPicPr>
        <p:blipFill>
          <a:blip r:embed="rId6">
            <a:alphaModFix/>
          </a:blip>
          <a:stretch>
            <a:fillRect/>
          </a:stretch>
        </p:blipFill>
        <p:spPr>
          <a:xfrm>
            <a:off x="8564350" y="3704446"/>
            <a:ext cx="2560323" cy="1280161"/>
          </a:xfrm>
          <a:prstGeom prst="rect">
            <a:avLst/>
          </a:prstGeom>
          <a:noFill/>
          <a:ln>
            <a:noFill/>
          </a:ln>
        </p:spPr>
      </p:pic>
      <p:pic>
        <p:nvPicPr>
          <p:cNvPr id="226" name="Google Shape;226;p24"/>
          <p:cNvPicPr preferRelativeResize="0"/>
          <p:nvPr/>
        </p:nvPicPr>
        <p:blipFill>
          <a:blip r:embed="rId7">
            <a:alphaModFix/>
          </a:blip>
          <a:stretch>
            <a:fillRect/>
          </a:stretch>
        </p:blipFill>
        <p:spPr>
          <a:xfrm>
            <a:off x="8564350" y="5052833"/>
            <a:ext cx="2560323" cy="12801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Installation//Commissioning</a:t>
            </a:r>
            <a:endParaRPr/>
          </a:p>
        </p:txBody>
      </p:sp>
      <p:sp>
        <p:nvSpPr>
          <p:cNvPr id="233" name="Google Shape;233;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34" name="Google Shape;234;p25"/>
          <p:cNvGraphicFramePr/>
          <p:nvPr/>
        </p:nvGraphicFramePr>
        <p:xfrm>
          <a:off x="215250" y="1225038"/>
          <a:ext cx="3000000" cy="3000000"/>
        </p:xfrm>
        <a:graphic>
          <a:graphicData uri="http://schemas.openxmlformats.org/drawingml/2006/table">
            <a:tbl>
              <a:tblPr>
                <a:noFill/>
                <a:tableStyleId>{E6FFF11A-231F-4432-A087-AD607CE2E6DD}</a:tableStyleId>
              </a:tblPr>
              <a:tblGrid>
                <a:gridCol w="2904275"/>
                <a:gridCol w="2904275"/>
                <a:gridCol w="2904275"/>
                <a:gridCol w="2904275"/>
              </a:tblGrid>
              <a:tr h="442800">
                <a:tc>
                  <a:txBody>
                    <a:bodyPr/>
                    <a:lstStyle/>
                    <a:p>
                      <a:pPr indent="0" lvl="0" marL="0" rtl="0" algn="l">
                        <a:spcBef>
                          <a:spcPts val="0"/>
                        </a:spcBef>
                        <a:spcAft>
                          <a:spcPts val="0"/>
                        </a:spcAft>
                        <a:buNone/>
                      </a:pPr>
                      <a:r>
                        <a:rPr b="1" lang="en-US">
                          <a:latin typeface="Nunito"/>
                          <a:ea typeface="Nunito"/>
                          <a:cs typeface="Nunito"/>
                          <a:sym typeface="Nunito"/>
                        </a:rPr>
                        <a:t>Feedback</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No. of responding agents</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Effect/User Perception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Suggestion?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r>
              <a:tr h="826375">
                <a:tc>
                  <a:txBody>
                    <a:bodyPr/>
                    <a:lstStyle/>
                    <a:p>
                      <a:pPr indent="0" lvl="0" marL="0" rtl="0" algn="l">
                        <a:spcBef>
                          <a:spcPts val="0"/>
                        </a:spcBef>
                        <a:spcAft>
                          <a:spcPts val="0"/>
                        </a:spcAft>
                        <a:buNone/>
                      </a:pPr>
                      <a:r>
                        <a:rPr lang="en-US" sz="1200">
                          <a:latin typeface="Nunito"/>
                          <a:ea typeface="Nunito"/>
                          <a:cs typeface="Nunito"/>
                          <a:sym typeface="Nunito"/>
                        </a:rPr>
                        <a:t>Process took months with long periods in between team visits,</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3</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Uncertainty of when new venture becomes profit making,</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Space reserved for KP cannot be repurposed once modification has been done on site,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Shortened periods of installation process once contract has been signed,</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96525">
                <a:tc>
                  <a:txBody>
                    <a:bodyPr/>
                    <a:lstStyle/>
                    <a:p>
                      <a:pPr indent="0" lvl="0" marL="0" rtl="0" algn="l">
                        <a:spcBef>
                          <a:spcPts val="0"/>
                        </a:spcBef>
                        <a:spcAft>
                          <a:spcPts val="0"/>
                        </a:spcAft>
                        <a:buNone/>
                      </a:pPr>
                      <a:r>
                        <a:rPr lang="en-US" sz="1200">
                          <a:latin typeface="Nunito"/>
                          <a:ea typeface="Nunito"/>
                          <a:cs typeface="Nunito"/>
                          <a:sym typeface="Nunito"/>
                        </a:rPr>
                        <a:t>Inspection and modification take lots of time,</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Understand it’s necessary but affects their other businesses inside the shop,</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Include in scheduling estimated time needed so they can manage other activities around it</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96525">
                <a:tc>
                  <a:txBody>
                    <a:bodyPr/>
                    <a:lstStyle/>
                    <a:p>
                      <a:pPr indent="0" lvl="0" marL="0" rtl="0" algn="l">
                        <a:spcBef>
                          <a:spcPts val="0"/>
                        </a:spcBef>
                        <a:spcAft>
                          <a:spcPts val="0"/>
                        </a:spcAft>
                        <a:buNone/>
                      </a:pPr>
                      <a:r>
                        <a:rPr lang="en-US" sz="1200">
                          <a:latin typeface="Nunito"/>
                          <a:ea typeface="Nunito"/>
                          <a:cs typeface="Nunito"/>
                          <a:sym typeface="Nunito"/>
                        </a:rPr>
                        <a:t>Though prolonged, the process was systematic,</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1</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Communication was prompt prior to visits and on schedule,</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2725">
                <a:tc>
                  <a:txBody>
                    <a:bodyPr/>
                    <a:lstStyle/>
                    <a:p>
                      <a:pPr indent="0" lvl="0" marL="0" rtl="0" algn="l">
                        <a:spcBef>
                          <a:spcPts val="0"/>
                        </a:spcBef>
                        <a:spcAft>
                          <a:spcPts val="0"/>
                        </a:spcAft>
                        <a:buNone/>
                      </a:pPr>
                      <a:r>
                        <a:rPr lang="en-US" sz="1200">
                          <a:latin typeface="Nunito"/>
                          <a:ea typeface="Nunito"/>
                          <a:cs typeface="Nunito"/>
                          <a:sym typeface="Nunito"/>
                        </a:rPr>
                        <a:t>Recent KP installation and commissioning completed within short period (2 weeks),</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1</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Quick process</a:t>
                      </a:r>
                      <a:r>
                        <a:rPr lang="en-US" sz="1200">
                          <a:latin typeface="Nunito"/>
                          <a:ea typeface="Nunito"/>
                          <a:cs typeface="Nunito"/>
                          <a:sym typeface="Nunito"/>
                        </a:rPr>
                        <a:t> (2 weeks) a welcome improvement,</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2725">
                <a:tc>
                  <a:txBody>
                    <a:bodyPr/>
                    <a:lstStyle/>
                    <a:p>
                      <a:pPr indent="0" lvl="0" marL="0" rtl="0" algn="l">
                        <a:spcBef>
                          <a:spcPts val="0"/>
                        </a:spcBef>
                        <a:spcAft>
                          <a:spcPts val="0"/>
                        </a:spcAft>
                        <a:buNone/>
                      </a:pPr>
                      <a:r>
                        <a:rPr lang="en-US" sz="1200">
                          <a:latin typeface="Nunito"/>
                          <a:ea typeface="Nunito"/>
                          <a:cs typeface="Nunito"/>
                          <a:sym typeface="Nunito"/>
                        </a:rPr>
                        <a:t>Would prefer installation outside shop,</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200">
                          <a:latin typeface="Nunito"/>
                          <a:ea typeface="Nunito"/>
                          <a:cs typeface="Nunito"/>
                          <a:sym typeface="Nunito"/>
                        </a:rPr>
                        <a:t>2</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Nunito"/>
                          <a:ea typeface="Nunito"/>
                          <a:cs typeface="Nunito"/>
                          <a:sym typeface="Nunito"/>
                        </a:rPr>
                        <a:t>KP markets itself better if installed outside, KOKO sign isn’t clearly understood yet by non-KOKO customers,</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28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28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280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2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Fuel Refilling</a:t>
            </a:r>
            <a:endParaRPr/>
          </a:p>
        </p:txBody>
      </p:sp>
      <p:sp>
        <p:nvSpPr>
          <p:cNvPr id="241" name="Google Shape;241;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42" name="Google Shape;242;p26"/>
          <p:cNvGraphicFramePr/>
          <p:nvPr/>
        </p:nvGraphicFramePr>
        <p:xfrm>
          <a:off x="204400" y="987900"/>
          <a:ext cx="3000000" cy="3000000"/>
        </p:xfrm>
        <a:graphic>
          <a:graphicData uri="http://schemas.openxmlformats.org/drawingml/2006/table">
            <a:tbl>
              <a:tblPr>
                <a:noFill/>
                <a:tableStyleId>{E6FFF11A-231F-4432-A087-AD607CE2E6DD}</a:tableStyleId>
              </a:tblPr>
              <a:tblGrid>
                <a:gridCol w="2904275"/>
                <a:gridCol w="2904275"/>
                <a:gridCol w="2904275"/>
                <a:gridCol w="2904275"/>
              </a:tblGrid>
              <a:tr h="587700">
                <a:tc>
                  <a:txBody>
                    <a:bodyPr/>
                    <a:lstStyle/>
                    <a:p>
                      <a:pPr indent="0" lvl="0" marL="0" rtl="0" algn="l">
                        <a:spcBef>
                          <a:spcPts val="0"/>
                        </a:spcBef>
                        <a:spcAft>
                          <a:spcPts val="0"/>
                        </a:spcAft>
                        <a:buNone/>
                      </a:pPr>
                      <a:r>
                        <a:rPr b="1" lang="en-US">
                          <a:latin typeface="Nunito"/>
                          <a:ea typeface="Nunito"/>
                          <a:cs typeface="Nunito"/>
                          <a:sym typeface="Nunito"/>
                        </a:rPr>
                        <a:t>Feedback</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No. of responding agents</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Effect/User Perception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Suggestion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r>
              <a:tr h="892900">
                <a:tc>
                  <a:txBody>
                    <a:bodyPr/>
                    <a:lstStyle/>
                    <a:p>
                      <a:pPr indent="0" lvl="0" marL="0" rtl="0" algn="l">
                        <a:spcBef>
                          <a:spcPts val="0"/>
                        </a:spcBef>
                        <a:spcAft>
                          <a:spcPts val="0"/>
                        </a:spcAft>
                        <a:buNone/>
                      </a:pPr>
                      <a:r>
                        <a:rPr lang="en-US" sz="1100">
                          <a:latin typeface="Nunito"/>
                          <a:ea typeface="Nunito"/>
                          <a:cs typeface="Nunito"/>
                          <a:sym typeface="Nunito"/>
                        </a:rPr>
                        <a:t>KP refills are not inconveniencing to other business activities,</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100">
                          <a:latin typeface="Nunito"/>
                          <a:ea typeface="Nunito"/>
                          <a:cs typeface="Nunito"/>
                          <a:sym typeface="Nunito"/>
                        </a:rPr>
                        <a:t>3</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100">
                          <a:latin typeface="Nunito"/>
                          <a:ea typeface="Nunito"/>
                          <a:cs typeface="Nunito"/>
                          <a:sym typeface="Nunito"/>
                        </a:rPr>
                        <a:t>Appreciate how simplified process is once micro-tanker is on site (Quick and precise),</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28150">
                <a:tc>
                  <a:txBody>
                    <a:bodyPr/>
                    <a:lstStyle/>
                    <a:p>
                      <a:pPr indent="0" lvl="0" marL="0" rtl="0" algn="l">
                        <a:spcBef>
                          <a:spcPts val="0"/>
                        </a:spcBef>
                        <a:spcAft>
                          <a:spcPts val="0"/>
                        </a:spcAft>
                        <a:buNone/>
                      </a:pPr>
                      <a:r>
                        <a:rPr lang="en-US" sz="1100">
                          <a:latin typeface="Nunito"/>
                          <a:ea typeface="Nunito"/>
                          <a:cs typeface="Nunito"/>
                          <a:sym typeface="Nunito"/>
                        </a:rPr>
                        <a:t>KP refills compete with other business stock </a:t>
                      </a:r>
                      <a:r>
                        <a:rPr lang="en-US" sz="1100">
                          <a:latin typeface="Nunito"/>
                          <a:ea typeface="Nunito"/>
                          <a:cs typeface="Nunito"/>
                          <a:sym typeface="Nunito"/>
                        </a:rPr>
                        <a:t>deliveries</a:t>
                      </a:r>
                      <a:r>
                        <a:rPr lang="en-US" sz="1100">
                          <a:latin typeface="Nunito"/>
                          <a:ea typeface="Nunito"/>
                          <a:cs typeface="Nunito"/>
                          <a:sym typeface="Nunito"/>
                        </a:rPr>
                        <a:t>,</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100">
                          <a:latin typeface="Nunito"/>
                          <a:ea typeface="Nunito"/>
                          <a:cs typeface="Nunito"/>
                          <a:sym typeface="Nunito"/>
                        </a:rPr>
                        <a:t>1</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100">
                          <a:latin typeface="Nunito"/>
                          <a:ea typeface="Nunito"/>
                          <a:cs typeface="Nunito"/>
                          <a:sym typeface="Nunito"/>
                        </a:rPr>
                        <a:t>Activity disruption for locations with limited parking spaces,</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100">
                          <a:latin typeface="Nunito"/>
                          <a:ea typeface="Nunito"/>
                          <a:cs typeface="Nunito"/>
                          <a:sym typeface="Nunito"/>
                        </a:rPr>
                        <a:t>Prior planning and comms,</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981650">
                <a:tc>
                  <a:txBody>
                    <a:bodyPr/>
                    <a:lstStyle/>
                    <a:p>
                      <a:pPr indent="0" lvl="0" marL="0" rtl="0" algn="l">
                        <a:spcBef>
                          <a:spcPts val="0"/>
                        </a:spcBef>
                        <a:spcAft>
                          <a:spcPts val="0"/>
                        </a:spcAft>
                        <a:buNone/>
                      </a:pPr>
                      <a:r>
                        <a:rPr lang="en-US" sz="1100">
                          <a:latin typeface="Nunito"/>
                          <a:ea typeface="Nunito"/>
                          <a:cs typeface="Nunito"/>
                          <a:sym typeface="Nunito"/>
                        </a:rPr>
                        <a:t>Refill visits are not communicated beforehand for clearing of parking space or for agent to plan shop opening time (internal refill box),</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100">
                          <a:latin typeface="Nunito"/>
                          <a:ea typeface="Nunito"/>
                          <a:cs typeface="Nunito"/>
                          <a:sym typeface="Nunito"/>
                        </a:rPr>
                        <a:t>2</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100">
                          <a:latin typeface="Nunito"/>
                          <a:ea typeface="Nunito"/>
                          <a:cs typeface="Nunito"/>
                          <a:sym typeface="Nunito"/>
                        </a:rPr>
                        <a:t>Guessing game of date and time for refills,</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92900">
                <a:tc>
                  <a:txBody>
                    <a:bodyPr/>
                    <a:lstStyle/>
                    <a:p>
                      <a:pPr indent="0" lvl="0" marL="0" rtl="0" algn="l">
                        <a:spcBef>
                          <a:spcPts val="0"/>
                        </a:spcBef>
                        <a:spcAft>
                          <a:spcPts val="0"/>
                        </a:spcAft>
                        <a:buNone/>
                      </a:pPr>
                      <a:r>
                        <a:rPr lang="en-US" sz="1100">
                          <a:latin typeface="Nunito"/>
                          <a:ea typeface="Nunito"/>
                          <a:cs typeface="Nunito"/>
                          <a:sym typeface="Nunito"/>
                        </a:rPr>
                        <a:t>KP t</a:t>
                      </a:r>
                      <a:r>
                        <a:rPr lang="en-US" sz="1100">
                          <a:latin typeface="Nunito"/>
                          <a:ea typeface="Nunito"/>
                          <a:cs typeface="Nunito"/>
                          <a:sym typeface="Nunito"/>
                        </a:rPr>
                        <a:t>anks not filled to capacity during </a:t>
                      </a:r>
                      <a:r>
                        <a:rPr lang="en-US" sz="1100">
                          <a:latin typeface="Nunito"/>
                          <a:ea typeface="Nunito"/>
                          <a:cs typeface="Nunito"/>
                          <a:sym typeface="Nunito"/>
                        </a:rPr>
                        <a:t>refills</a:t>
                      </a:r>
                      <a:r>
                        <a:rPr lang="en-US" sz="1100">
                          <a:latin typeface="Nunito"/>
                          <a:ea typeface="Nunito"/>
                          <a:cs typeface="Nunito"/>
                          <a:sym typeface="Nunito"/>
                        </a:rPr>
                        <a:t>,</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100">
                          <a:latin typeface="Nunito"/>
                          <a:ea typeface="Nunito"/>
                          <a:cs typeface="Nunito"/>
                          <a:sym typeface="Nunito"/>
                        </a:rPr>
                        <a:t>1</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100">
                          <a:latin typeface="Nunito"/>
                          <a:ea typeface="Nunito"/>
                          <a:cs typeface="Nunito"/>
                          <a:sym typeface="Nunito"/>
                        </a:rPr>
                        <a:t>Stock outs and </a:t>
                      </a:r>
                      <a:r>
                        <a:rPr lang="en-US" sz="1100">
                          <a:latin typeface="Nunito"/>
                          <a:ea typeface="Nunito"/>
                          <a:cs typeface="Nunito"/>
                          <a:sym typeface="Nunito"/>
                        </a:rPr>
                        <a:t>KP refills become frequent,</a:t>
                      </a:r>
                      <a:endParaRPr sz="1100">
                        <a:latin typeface="Nunito"/>
                        <a:ea typeface="Nunito"/>
                        <a:cs typeface="Nunito"/>
                        <a:sym typeface="Nunito"/>
                      </a:endParaRPr>
                    </a:p>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92900">
                <a:tc>
                  <a:txBody>
                    <a:bodyPr/>
                    <a:lstStyle/>
                    <a:p>
                      <a:pPr indent="0" lvl="0" marL="0" rtl="0" algn="l">
                        <a:spcBef>
                          <a:spcPts val="0"/>
                        </a:spcBef>
                        <a:spcAft>
                          <a:spcPts val="0"/>
                        </a:spcAft>
                        <a:buNone/>
                      </a:pPr>
                      <a:r>
                        <a:rPr lang="en-US" sz="1100">
                          <a:latin typeface="Nunito"/>
                          <a:ea typeface="Nunito"/>
                          <a:cs typeface="Nunito"/>
                          <a:sym typeface="Nunito"/>
                        </a:rPr>
                        <a:t>High traffic locations run out of fuel quickly,</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sz="1100">
                          <a:latin typeface="Nunito"/>
                          <a:ea typeface="Nunito"/>
                          <a:cs typeface="Nunito"/>
                          <a:sym typeface="Nunito"/>
                        </a:rPr>
                        <a:t>2</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sz="1100">
                          <a:latin typeface="Nunito"/>
                          <a:ea typeface="Nunito"/>
                          <a:cs typeface="Nunito"/>
                          <a:sym typeface="Nunito"/>
                        </a:rPr>
                        <a:t>Customers leave their cans with agent to refill on behalf when fuel is available,</a:t>
                      </a:r>
                      <a:endParaRPr sz="1100">
                        <a:latin typeface="Nunito"/>
                        <a:ea typeface="Nunito"/>
                        <a:cs typeface="Nunito"/>
                        <a:sym typeface="Nunito"/>
                      </a:endParaRPr>
                    </a:p>
                    <a:p>
                      <a:pPr indent="0" lvl="0" marL="0" rtl="0" algn="l">
                        <a:spcBef>
                          <a:spcPts val="0"/>
                        </a:spcBef>
                        <a:spcAft>
                          <a:spcPts val="0"/>
                        </a:spcAft>
                        <a:buNone/>
                      </a:pPr>
                      <a:r>
                        <a:rPr lang="en-US" sz="1100">
                          <a:latin typeface="Nunito"/>
                          <a:ea typeface="Nunito"/>
                          <a:cs typeface="Nunito"/>
                          <a:sym typeface="Nunito"/>
                        </a:rPr>
                        <a:t>Customers go to other KP locations causing agents to </a:t>
                      </a:r>
                      <a:r>
                        <a:rPr lang="en-US" sz="1100">
                          <a:latin typeface="Nunito"/>
                          <a:ea typeface="Nunito"/>
                          <a:cs typeface="Nunito"/>
                          <a:sym typeface="Nunito"/>
                        </a:rPr>
                        <a:t>lose</a:t>
                      </a:r>
                      <a:r>
                        <a:rPr lang="en-US" sz="1100">
                          <a:latin typeface="Nunito"/>
                          <a:ea typeface="Nunito"/>
                          <a:cs typeface="Nunito"/>
                          <a:sym typeface="Nunito"/>
                        </a:rPr>
                        <a:t> out on </a:t>
                      </a:r>
                      <a:r>
                        <a:rPr lang="en-US" sz="1100">
                          <a:latin typeface="Nunito"/>
                          <a:ea typeface="Nunito"/>
                          <a:cs typeface="Nunito"/>
                          <a:sym typeface="Nunito"/>
                        </a:rPr>
                        <a:t>commissions</a:t>
                      </a:r>
                      <a:r>
                        <a:rPr lang="en-US" sz="1100">
                          <a:latin typeface="Nunito"/>
                          <a:ea typeface="Nunito"/>
                          <a:cs typeface="Nunito"/>
                          <a:sym typeface="Nunito"/>
                        </a:rPr>
                        <a:t> or permanently loose refilling customers,</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1200150" y="91443"/>
            <a:ext cx="10533000" cy="783900"/>
          </a:xfrm>
          <a:prstGeom prst="rect">
            <a:avLst/>
          </a:prstGeom>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Fuel Storage &amp; Inventory Monitoring</a:t>
            </a:r>
            <a:endParaRPr/>
          </a:p>
        </p:txBody>
      </p:sp>
      <p:sp>
        <p:nvSpPr>
          <p:cNvPr id="249" name="Google Shape;249;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50" name="Google Shape;250;p27"/>
          <p:cNvGraphicFramePr/>
          <p:nvPr/>
        </p:nvGraphicFramePr>
        <p:xfrm>
          <a:off x="215250" y="1225038"/>
          <a:ext cx="3000000" cy="3000000"/>
        </p:xfrm>
        <a:graphic>
          <a:graphicData uri="http://schemas.openxmlformats.org/drawingml/2006/table">
            <a:tbl>
              <a:tblPr>
                <a:noFill/>
                <a:tableStyleId>{E6FFF11A-231F-4432-A087-AD607CE2E6DD}</a:tableStyleId>
              </a:tblPr>
              <a:tblGrid>
                <a:gridCol w="2763425"/>
                <a:gridCol w="2763425"/>
                <a:gridCol w="2763425"/>
                <a:gridCol w="2763425"/>
              </a:tblGrid>
              <a:tr h="583350">
                <a:tc>
                  <a:txBody>
                    <a:bodyPr/>
                    <a:lstStyle/>
                    <a:p>
                      <a:pPr indent="0" lvl="0" marL="0" rtl="0" algn="l">
                        <a:spcBef>
                          <a:spcPts val="0"/>
                        </a:spcBef>
                        <a:spcAft>
                          <a:spcPts val="0"/>
                        </a:spcAft>
                        <a:buNone/>
                      </a:pPr>
                      <a:r>
                        <a:rPr b="1" lang="en-US">
                          <a:latin typeface="Nunito"/>
                          <a:ea typeface="Nunito"/>
                          <a:cs typeface="Nunito"/>
                          <a:sym typeface="Nunito"/>
                        </a:rPr>
                        <a:t>Feedback</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No. of responding agents</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Effect/User Perception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c>
                  <a:txBody>
                    <a:bodyPr/>
                    <a:lstStyle/>
                    <a:p>
                      <a:pPr indent="0" lvl="0" marL="0" rtl="0" algn="l">
                        <a:spcBef>
                          <a:spcPts val="0"/>
                        </a:spcBef>
                        <a:spcAft>
                          <a:spcPts val="0"/>
                        </a:spcAft>
                        <a:buNone/>
                      </a:pPr>
                      <a:r>
                        <a:rPr b="1" lang="en-US">
                          <a:latin typeface="Nunito"/>
                          <a:ea typeface="Nunito"/>
                          <a:cs typeface="Nunito"/>
                          <a:sym typeface="Nunito"/>
                        </a:rPr>
                        <a:t>Improvement Suggestion</a:t>
                      </a:r>
                      <a:endParaRPr b="1">
                        <a:latin typeface="Nunito"/>
                        <a:ea typeface="Nunito"/>
                        <a:cs typeface="Nunito"/>
                        <a:sym typeface="Nunito"/>
                      </a:endParaRPr>
                    </a:p>
                  </a:txBody>
                  <a:tcPr marT="91425" marB="91425" marR="91425" marL="91425">
                    <a:lnB cap="flat" cmpd="sng" w="9525">
                      <a:solidFill>
                        <a:srgbClr val="9E9E9E">
                          <a:alpha val="0"/>
                        </a:srgbClr>
                      </a:solidFill>
                      <a:prstDash val="solid"/>
                      <a:round/>
                      <a:headEnd len="sm" w="sm" type="none"/>
                      <a:tailEnd len="sm" w="sm" type="none"/>
                    </a:lnB>
                    <a:solidFill>
                      <a:srgbClr val="B7B7B7"/>
                    </a:solidFill>
                  </a:tcPr>
                </a:tc>
              </a:tr>
              <a:tr h="886275">
                <a:tc>
                  <a:txBody>
                    <a:bodyPr/>
                    <a:lstStyle/>
                    <a:p>
                      <a:pPr indent="0" lvl="0" marL="0" rtl="0" algn="l">
                        <a:spcBef>
                          <a:spcPts val="0"/>
                        </a:spcBef>
                        <a:spcAft>
                          <a:spcPts val="0"/>
                        </a:spcAft>
                        <a:buNone/>
                      </a:pPr>
                      <a:r>
                        <a:rPr lang="en-US">
                          <a:latin typeface="Nunito"/>
                          <a:ea typeface="Nunito"/>
                          <a:cs typeface="Nunito"/>
                          <a:sym typeface="Nunito"/>
                        </a:rPr>
                        <a:t>KP tank size needs to be increased,</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Agents with increasing number of customers with limited space</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86275">
                <a:tc>
                  <a:txBody>
                    <a:bodyPr/>
                    <a:lstStyle/>
                    <a:p>
                      <a:pPr indent="0" lvl="0" marL="0" rtl="0" algn="l">
                        <a:spcBef>
                          <a:spcPts val="0"/>
                        </a:spcBef>
                        <a:spcAft>
                          <a:spcPts val="0"/>
                        </a:spcAft>
                        <a:buNone/>
                      </a:pPr>
                      <a:r>
                        <a:rPr lang="en-US">
                          <a:latin typeface="Nunito"/>
                          <a:ea typeface="Nunito"/>
                          <a:cs typeface="Nunito"/>
                          <a:sym typeface="Nunito"/>
                        </a:rPr>
                        <a:t>Great there is no contact with fuel ‘open access’,</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A sense of safety from fire or other hazards</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22750">
                <a:tc>
                  <a:txBody>
                    <a:bodyPr/>
                    <a:lstStyle/>
                    <a:p>
                      <a:pPr indent="0" lvl="0" marL="0" rtl="0" algn="l">
                        <a:spcBef>
                          <a:spcPts val="0"/>
                        </a:spcBef>
                        <a:spcAft>
                          <a:spcPts val="0"/>
                        </a:spcAft>
                        <a:buNone/>
                      </a:pPr>
                      <a:r>
                        <a:rPr lang="en-US">
                          <a:latin typeface="Nunito"/>
                          <a:ea typeface="Nunito"/>
                          <a:cs typeface="Nunito"/>
                          <a:sym typeface="Nunito"/>
                        </a:rPr>
                        <a:t>Increase number of KPs in shop,</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3</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Agents with increasing number of customers with plenty of room,</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86275">
                <a:tc>
                  <a:txBody>
                    <a:bodyPr/>
                    <a:lstStyle/>
                    <a:p>
                      <a:pPr indent="0" lvl="0" marL="0" rtl="0" algn="l">
                        <a:spcBef>
                          <a:spcPts val="0"/>
                        </a:spcBef>
                        <a:spcAft>
                          <a:spcPts val="0"/>
                        </a:spcAft>
                        <a:buNone/>
                      </a:pPr>
                      <a:r>
                        <a:rPr lang="en-US">
                          <a:latin typeface="Nunito"/>
                          <a:ea typeface="Nunito"/>
                          <a:cs typeface="Nunito"/>
                          <a:sym typeface="Nunito"/>
                        </a:rPr>
                        <a:t>Current KP tank capacity is okay for current number of customers,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886275">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